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60" r:id="rId4"/>
    <p:sldId id="261" r:id="rId5"/>
    <p:sldId id="273" r:id="rId6"/>
    <p:sldId id="274" r:id="rId7"/>
    <p:sldId id="269" r:id="rId8"/>
    <p:sldId id="268" r:id="rId9"/>
    <p:sldId id="267" r:id="rId10"/>
    <p:sldId id="259" r:id="rId11"/>
    <p:sldId id="275" r:id="rId12"/>
    <p:sldId id="276" r:id="rId13"/>
    <p:sldId id="277" r:id="rId14"/>
    <p:sldId id="278" r:id="rId15"/>
    <p:sldId id="27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DFF"/>
    <a:srgbClr val="A74DEE"/>
    <a:srgbClr val="D883FF"/>
    <a:srgbClr val="00FDFF"/>
    <a:srgbClr val="B3FDFF"/>
    <a:srgbClr val="F8CBAD"/>
    <a:srgbClr val="FF2600"/>
    <a:srgbClr val="00FB7F"/>
    <a:srgbClr val="00EF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65"/>
    <p:restoredTop sz="94497"/>
  </p:normalViewPr>
  <p:slideViewPr>
    <p:cSldViewPr snapToGrid="0" snapToObjects="1">
      <p:cViewPr>
        <p:scale>
          <a:sx n="130" d="100"/>
          <a:sy n="130" d="100"/>
        </p:scale>
        <p:origin x="-1120" y="-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2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B54C49-9D5B-9E4B-B917-786CB4CC2720}" type="datetimeFigureOut">
              <a:rPr lang="en-US" smtClean="0"/>
              <a:t>5/30/19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EE5125-681F-A04A-A368-8E1E0B52A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30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EE5125-681F-A04A-A368-8E1E0B52AF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990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EE5125-681F-A04A-A368-8E1E0B52AF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69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EE5125-681F-A04A-A368-8E1E0B52AF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668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EE5125-681F-A04A-A368-8E1E0B52AF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47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7FB2-5BCA-C24B-8B08-80271EF3E0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762CC8-3B2E-BA47-B180-8EB3B9A9D7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0FB3B-8D71-C048-B932-40FC76983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583D2-E312-2149-BCF3-38193E63D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8DBE0-A4DF-B44D-957A-58C3CF7DA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72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387EB-792F-4E44-80FC-61F3317C4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924A17-067E-214B-8C0D-5E55E3F881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34DB7-9CA0-D94F-80E2-CA0CCF0D2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4BF48-90B3-2C41-9593-D7B34E70B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B5F25-1B90-8347-86E7-89F7C0CD6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723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79BAF2-408A-1E40-92B8-B549F4E4FA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BDF618-0E8D-644B-AC12-C752DC55D0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249F0-D7A1-4440-AD79-123A05238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2E50F-D6A4-9843-80B6-A995ABF29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AE148-F17D-AD42-80E1-42E622059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110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12674-1E8A-2E4C-A6CD-F6761F20B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FFB67-9A3B-3146-A634-69265E579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E4ACA-73F9-B846-A7D9-7783D5A71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AD04A-5A09-7E4A-98D2-844670487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328B7-7F09-DF46-9343-861F25DC4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24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5D85B-B16D-FD4F-97FA-AFC7321E6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4D4BC-DFA4-3643-B776-8E0A9508CA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A529F-C8BA-A84F-AB37-034CC70D1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BF2A5-A2AF-C442-896E-D0910E9F2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24BCE-4354-FC46-8D69-EB3FF570C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027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C1999-945F-8743-8707-12A8CE96C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3633E-D46C-4247-843D-21D348E40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AD918-7C0A-D24F-84B7-87C5C78AF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B76C3B-D6F1-CB49-ADD3-ADD34D89F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E95130-9693-AF48-A93C-83F5442EC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40480-261B-344A-B48D-84AC3A803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290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AF989-A897-C84B-BA4D-D1D71CDA7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6E9EC-34CF-754C-968E-2E3BFFC4E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626056-9488-D845-B44E-F1144B25D6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81B2CE-1362-A146-9485-4DCA007CDF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06843D-71BC-084B-8A9E-309E719BFB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A29E9D-F57A-5D41-85EC-76503C2BC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C95BB1-FA38-2640-9A31-263983D74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28834-8B3F-DE4D-B8EE-30394A1B8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00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851DE-FA31-6F4F-9233-95CB0328F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A004A1-596D-CE49-99D2-86369816E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5782C-7E7C-ED42-B23B-3E7D9F0B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548C56-D7FD-0D41-BF20-95B6532E0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68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C217FE-24CC-3B4F-9D25-1E36108F4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BDCFF0-FA5F-9E41-A3A4-CD172E04A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EF5927-83F5-974B-B0B1-503C500D4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410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5F820-CCAA-FB43-B3FF-6A9FA722A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ABD8E-46F4-3D40-818F-9A3BA82CB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C92573-BE06-6542-B67E-4F43495636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6C37A-BDD3-A141-A706-ADAABCE5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14AD71-7D9E-084F-9DEA-DEEF18202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EEC31B-23ED-934B-B4B5-AEC00F1BE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678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097CC-4304-F349-BEB6-6A31EBA8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BE591-109D-914F-B32E-DCE9D70780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841FCC-15A7-C043-A2C6-40644FEA7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32C35-4744-2649-B516-48D78A293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B45313-57C2-5D4C-A58C-7D1309871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B857DC-A0A8-4A43-8D98-95FDBDBB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533CF-1F4F-3E46-A0CA-114FE2D1A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776A8-1C68-C24D-B409-2FA141AA94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C17E9-4E47-914B-81F1-B758D1FACE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3ACB3-38D7-FA4D-9ACB-29AD8DDAC57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46B66-FC7B-E24F-8D9F-893E3BD732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D59BD-9285-664C-8A1C-E7A718245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63F5A-AF62-984C-B7EE-DF458613BC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03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5D456F2-68BD-F34C-8DE5-B552DE6A5E86}"/>
              </a:ext>
            </a:extLst>
          </p:cNvPr>
          <p:cNvSpPr/>
          <p:nvPr/>
        </p:nvSpPr>
        <p:spPr>
          <a:xfrm>
            <a:off x="2377242" y="2661949"/>
            <a:ext cx="80433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Nathaniel Gray – Kinase Inhibitor -</a:t>
            </a:r>
            <a:r>
              <a:rPr lang="en-US" sz="3200" b="1" dirty="0" err="1"/>
              <a:t>Cellpainting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264589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47DD384-432E-7A40-A8C2-A0B6FEEBC864}"/>
              </a:ext>
            </a:extLst>
          </p:cNvPr>
          <p:cNvSpPr/>
          <p:nvPr/>
        </p:nvSpPr>
        <p:spPr>
          <a:xfrm>
            <a:off x="1208329" y="5886689"/>
            <a:ext cx="83477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 err="1">
                <a:solidFill>
                  <a:srgbClr val="002060"/>
                </a:solidFill>
              </a:rPr>
              <a:t>Note:Some</a:t>
            </a:r>
            <a:r>
              <a:rPr lang="en-US" sz="2400" b="1" dirty="0">
                <a:solidFill>
                  <a:srgbClr val="002060"/>
                </a:solidFill>
              </a:rPr>
              <a:t> compounds displayed distinct clustering in PC space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4DA4E9-0C0A-8E49-BC34-BCFE1B679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329" y="190500"/>
            <a:ext cx="9190686" cy="549275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92C88EB8-83B4-384D-8A6F-47CF67DCD79C}"/>
              </a:ext>
            </a:extLst>
          </p:cNvPr>
          <p:cNvSpPr/>
          <p:nvPr/>
        </p:nvSpPr>
        <p:spPr>
          <a:xfrm>
            <a:off x="3452664" y="1292314"/>
            <a:ext cx="56149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1" dirty="0"/>
              <a:t>FAK</a:t>
            </a:r>
          </a:p>
        </p:txBody>
      </p:sp>
    </p:spTree>
    <p:extLst>
      <p:ext uri="{BB962C8B-B14F-4D97-AF65-F5344CB8AC3E}">
        <p14:creationId xmlns:p14="http://schemas.microsoft.com/office/powerpoint/2010/main" val="2706873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3D3168-2619-A241-80F5-1EE3FC326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5493" y="1159099"/>
            <a:ext cx="6386681" cy="553124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14D2120-84F9-DB43-A716-7E0CFDCB99E6}"/>
              </a:ext>
            </a:extLst>
          </p:cNvPr>
          <p:cNvGrpSpPr/>
          <p:nvPr/>
        </p:nvGrpSpPr>
        <p:grpSpPr>
          <a:xfrm>
            <a:off x="137585" y="569165"/>
            <a:ext cx="5552426" cy="6031434"/>
            <a:chOff x="214857" y="-348655"/>
            <a:chExt cx="5552426" cy="60314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780092A-B8A4-6D49-814C-EA978783F26A}"/>
                </a:ext>
              </a:extLst>
            </p:cNvPr>
            <p:cNvSpPr/>
            <p:nvPr/>
          </p:nvSpPr>
          <p:spPr>
            <a:xfrm>
              <a:off x="2328499" y="-348655"/>
              <a:ext cx="63350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/>
                <a:t>Old</a:t>
              </a:r>
            </a:p>
            <a:p>
              <a:endParaRPr lang="en-US" sz="2400" b="1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CB95366-6F57-4241-B9DE-C29D70335C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4857" y="983223"/>
              <a:ext cx="5136499" cy="4699556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AACA583-6668-0C48-B3D0-B32C6EB37702}"/>
                </a:ext>
              </a:extLst>
            </p:cNvPr>
            <p:cNvSpPr txBox="1"/>
            <p:nvPr/>
          </p:nvSpPr>
          <p:spPr>
            <a:xfrm>
              <a:off x="5281556" y="3664580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DCLK1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69818A8-4D65-BE42-8F12-26CE5A8A39B5}"/>
                </a:ext>
              </a:extLst>
            </p:cNvPr>
            <p:cNvSpPr txBox="1"/>
            <p:nvPr/>
          </p:nvSpPr>
          <p:spPr>
            <a:xfrm>
              <a:off x="5281556" y="3772302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DCLK1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89D8395-0456-5F4A-B649-1E08FEFCC7FF}"/>
                </a:ext>
              </a:extLst>
            </p:cNvPr>
            <p:cNvSpPr txBox="1"/>
            <p:nvPr/>
          </p:nvSpPr>
          <p:spPr>
            <a:xfrm>
              <a:off x="5281556" y="4017718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FDF1BCA-5504-B744-B7CB-AF82E546D1FA}"/>
                </a:ext>
              </a:extLst>
            </p:cNvPr>
            <p:cNvSpPr txBox="1"/>
            <p:nvPr/>
          </p:nvSpPr>
          <p:spPr>
            <a:xfrm>
              <a:off x="5291749" y="4464826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PIN1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8E61B31-75B2-8648-876B-08D1A3F6D77F}"/>
                </a:ext>
              </a:extLst>
            </p:cNvPr>
            <p:cNvSpPr txBox="1"/>
            <p:nvPr/>
          </p:nvSpPr>
          <p:spPr>
            <a:xfrm>
              <a:off x="5291749" y="4680270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91B2A4A-C49B-7644-BFFE-73CCE73364A0}"/>
                </a:ext>
              </a:extLst>
            </p:cNvPr>
            <p:cNvSpPr txBox="1"/>
            <p:nvPr/>
          </p:nvSpPr>
          <p:spPr>
            <a:xfrm>
              <a:off x="5293725" y="4915947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F5645AB-3B87-B440-9CBA-5DCFDBAA427D}"/>
                </a:ext>
              </a:extLst>
            </p:cNvPr>
            <p:cNvSpPr txBox="1"/>
            <p:nvPr/>
          </p:nvSpPr>
          <p:spPr>
            <a:xfrm>
              <a:off x="5281556" y="4232318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PIN1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15268B8-6C5B-BA4B-91DF-B9813F203CA5}"/>
                </a:ext>
              </a:extLst>
            </p:cNvPr>
            <p:cNvSpPr txBox="1"/>
            <p:nvPr/>
          </p:nvSpPr>
          <p:spPr>
            <a:xfrm>
              <a:off x="5273889" y="5015403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FAK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40E620-C5FD-5348-8837-F8E558113F50}"/>
              </a:ext>
            </a:extLst>
          </p:cNvPr>
          <p:cNvGrpSpPr/>
          <p:nvPr/>
        </p:nvGrpSpPr>
        <p:grpSpPr>
          <a:xfrm>
            <a:off x="137585" y="1890158"/>
            <a:ext cx="5552426" cy="4699556"/>
            <a:chOff x="214857" y="983223"/>
            <a:chExt cx="5552426" cy="4699556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BB9D402-B467-7544-8A1D-D9AA2492E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4857" y="983223"/>
              <a:ext cx="5136499" cy="4699556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5B625C0-822E-814A-91FB-1AC4A0F901AE}"/>
                </a:ext>
              </a:extLst>
            </p:cNvPr>
            <p:cNvSpPr txBox="1"/>
            <p:nvPr/>
          </p:nvSpPr>
          <p:spPr>
            <a:xfrm>
              <a:off x="5281556" y="3664580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DCLK1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DB54EA2-82EE-9942-ADAF-14AD432A5204}"/>
                </a:ext>
              </a:extLst>
            </p:cNvPr>
            <p:cNvSpPr txBox="1"/>
            <p:nvPr/>
          </p:nvSpPr>
          <p:spPr>
            <a:xfrm>
              <a:off x="5281556" y="3772302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DCLK1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52BD614-D378-B64D-8B2B-2A02CE321D18}"/>
                </a:ext>
              </a:extLst>
            </p:cNvPr>
            <p:cNvSpPr txBox="1"/>
            <p:nvPr/>
          </p:nvSpPr>
          <p:spPr>
            <a:xfrm>
              <a:off x="5281556" y="4017718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30A266C-3F17-844B-9206-48E3B3C607C5}"/>
                </a:ext>
              </a:extLst>
            </p:cNvPr>
            <p:cNvSpPr txBox="1"/>
            <p:nvPr/>
          </p:nvSpPr>
          <p:spPr>
            <a:xfrm>
              <a:off x="5291749" y="4464826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PIN1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FB835F1-26B4-624B-BB33-189266916E3F}"/>
                </a:ext>
              </a:extLst>
            </p:cNvPr>
            <p:cNvSpPr txBox="1"/>
            <p:nvPr/>
          </p:nvSpPr>
          <p:spPr>
            <a:xfrm>
              <a:off x="5291749" y="4680270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231B53B-7D50-0E4D-BD61-F56ABB411948}"/>
                </a:ext>
              </a:extLst>
            </p:cNvPr>
            <p:cNvSpPr txBox="1"/>
            <p:nvPr/>
          </p:nvSpPr>
          <p:spPr>
            <a:xfrm>
              <a:off x="5293725" y="4915947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F7440C5-E1CD-DF45-8110-662E3A96333D}"/>
                </a:ext>
              </a:extLst>
            </p:cNvPr>
            <p:cNvSpPr txBox="1"/>
            <p:nvPr/>
          </p:nvSpPr>
          <p:spPr>
            <a:xfrm>
              <a:off x="5281556" y="4232318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PIN1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1D1B4EC-38EB-5046-AB5A-DAA375C3A97F}"/>
                </a:ext>
              </a:extLst>
            </p:cNvPr>
            <p:cNvSpPr txBox="1"/>
            <p:nvPr/>
          </p:nvSpPr>
          <p:spPr>
            <a:xfrm>
              <a:off x="5273889" y="5015403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FAK</a:t>
              </a: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8A7CAFB1-AAE5-F445-9B55-DED44D3E0D55}"/>
              </a:ext>
            </a:extLst>
          </p:cNvPr>
          <p:cNvSpPr/>
          <p:nvPr/>
        </p:nvSpPr>
        <p:spPr>
          <a:xfrm>
            <a:off x="806184" y="872384"/>
            <a:ext cx="41571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C-7210-01-CMP-008-gray_A549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6A20899-1928-E64F-A1AC-7EF15E9B2409}"/>
              </a:ext>
            </a:extLst>
          </p:cNvPr>
          <p:cNvSpPr/>
          <p:nvPr/>
        </p:nvSpPr>
        <p:spPr>
          <a:xfrm>
            <a:off x="6204040" y="846629"/>
            <a:ext cx="41571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C-7210-01-CMP-008-gray_A549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7BA669B-11AD-644D-8D5C-FC0C88740EBE}"/>
              </a:ext>
            </a:extLst>
          </p:cNvPr>
          <p:cNvSpPr/>
          <p:nvPr/>
        </p:nvSpPr>
        <p:spPr>
          <a:xfrm>
            <a:off x="7555176" y="550299"/>
            <a:ext cx="7698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New</a:t>
            </a:r>
          </a:p>
          <a:p>
            <a:endParaRPr lang="en-US" sz="2400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106B006-FFC1-744E-96F6-DD98268CEB86}"/>
              </a:ext>
            </a:extLst>
          </p:cNvPr>
          <p:cNvGrpSpPr/>
          <p:nvPr/>
        </p:nvGrpSpPr>
        <p:grpSpPr>
          <a:xfrm>
            <a:off x="988155" y="4609168"/>
            <a:ext cx="10426771" cy="581163"/>
            <a:chOff x="988155" y="4609168"/>
            <a:chExt cx="10426771" cy="58116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8F505C9-F264-3449-A8E1-724E70EE6D21}"/>
                </a:ext>
              </a:extLst>
            </p:cNvPr>
            <p:cNvSpPr/>
            <p:nvPr/>
          </p:nvSpPr>
          <p:spPr>
            <a:xfrm>
              <a:off x="988155" y="5074417"/>
              <a:ext cx="3553700" cy="11591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B1B449EA-3A62-1C47-A18E-555F56D191FE}"/>
                </a:ext>
              </a:extLst>
            </p:cNvPr>
            <p:cNvSpPr/>
            <p:nvPr/>
          </p:nvSpPr>
          <p:spPr>
            <a:xfrm>
              <a:off x="6754207" y="4609168"/>
              <a:ext cx="4660719" cy="16774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E11E384-1E9B-6D49-986F-BE3C2E10FCAD}"/>
              </a:ext>
            </a:extLst>
          </p:cNvPr>
          <p:cNvGrpSpPr/>
          <p:nvPr/>
        </p:nvGrpSpPr>
        <p:grpSpPr>
          <a:xfrm>
            <a:off x="1088639" y="6016595"/>
            <a:ext cx="10396626" cy="630383"/>
            <a:chOff x="1088639" y="5996499"/>
            <a:chExt cx="10396626" cy="63038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819663A-BA80-E442-8C47-E401A31AA186}"/>
                </a:ext>
              </a:extLst>
            </p:cNvPr>
            <p:cNvSpPr/>
            <p:nvPr/>
          </p:nvSpPr>
          <p:spPr>
            <a:xfrm>
              <a:off x="1088639" y="5996499"/>
              <a:ext cx="3453216" cy="5985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DADA86B-74AE-5B40-BDF6-7E582220498E}"/>
                </a:ext>
              </a:extLst>
            </p:cNvPr>
            <p:cNvSpPr/>
            <p:nvPr/>
          </p:nvSpPr>
          <p:spPr>
            <a:xfrm>
              <a:off x="6754206" y="6028299"/>
              <a:ext cx="4731059" cy="5985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0CC64630-9BC9-E34F-B0BA-618270A41200}"/>
              </a:ext>
            </a:extLst>
          </p:cNvPr>
          <p:cNvSpPr/>
          <p:nvPr/>
        </p:nvSpPr>
        <p:spPr>
          <a:xfrm>
            <a:off x="988155" y="18969"/>
            <a:ext cx="101871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</a:rPr>
              <a:t>New Strategy: Variables normalization by subsampling of controls (DMSO-112)</a:t>
            </a:r>
          </a:p>
          <a:p>
            <a:endParaRPr lang="en-US" sz="2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08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C6C2DCD-09F2-554B-8E2F-5285243176C0}"/>
              </a:ext>
            </a:extLst>
          </p:cNvPr>
          <p:cNvSpPr/>
          <p:nvPr/>
        </p:nvSpPr>
        <p:spPr>
          <a:xfrm>
            <a:off x="1138533" y="0"/>
            <a:ext cx="100637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</a:rPr>
              <a:t>New Strategy: Variable normalization by subsampling of controls (DMSO-112)</a:t>
            </a:r>
          </a:p>
          <a:p>
            <a:endParaRPr lang="en-US" sz="2400" b="1" dirty="0">
              <a:solidFill>
                <a:srgbClr val="00206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B3AF7E-DDFB-5347-A0E3-639ABD0F3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8917" y="830997"/>
            <a:ext cx="6356232" cy="560844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84D4223-C300-4C4E-B3FB-A58B40D9D654}"/>
              </a:ext>
            </a:extLst>
          </p:cNvPr>
          <p:cNvGrpSpPr/>
          <p:nvPr/>
        </p:nvGrpSpPr>
        <p:grpSpPr>
          <a:xfrm>
            <a:off x="50551" y="1571842"/>
            <a:ext cx="6079047" cy="4754614"/>
            <a:chOff x="5084476" y="1287273"/>
            <a:chExt cx="6079047" cy="475461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F9C9F55-1BFB-1C4C-8E61-3DCFD2614FCD}"/>
                </a:ext>
              </a:extLst>
            </p:cNvPr>
            <p:cNvSpPr/>
            <p:nvPr/>
          </p:nvSpPr>
          <p:spPr>
            <a:xfrm>
              <a:off x="10127393" y="5229910"/>
              <a:ext cx="1016334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b="1" dirty="0"/>
                <a:t>CDK14 /pan-TAIRE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9E8137D-7416-1141-B4C7-8E43AAF4FC83}"/>
                </a:ext>
              </a:extLst>
            </p:cNvPr>
            <p:cNvSpPr/>
            <p:nvPr/>
          </p:nvSpPr>
          <p:spPr>
            <a:xfrm>
              <a:off x="10147189" y="4787992"/>
              <a:ext cx="1016334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b="1" dirty="0"/>
                <a:t>CDK14 /pan-TAIRE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515CB7D-6F4C-4E4E-8E40-1EB294106854}"/>
                </a:ext>
              </a:extLst>
            </p:cNvPr>
            <p:cNvGrpSpPr/>
            <p:nvPr/>
          </p:nvGrpSpPr>
          <p:grpSpPr>
            <a:xfrm>
              <a:off x="5084476" y="1287273"/>
              <a:ext cx="6059221" cy="4754614"/>
              <a:chOff x="6132779" y="983223"/>
              <a:chExt cx="6059221" cy="475461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ABBCFF2B-FC6F-3040-8A89-FCC0D3E589DA}"/>
                  </a:ext>
                </a:extLst>
              </p:cNvPr>
              <p:cNvSpPr/>
              <p:nvPr/>
            </p:nvSpPr>
            <p:spPr>
              <a:xfrm>
                <a:off x="11264931" y="4967061"/>
                <a:ext cx="927069" cy="116924"/>
              </a:xfrm>
              <a:prstGeom prst="rect">
                <a:avLst/>
              </a:prstGeom>
              <a:solidFill>
                <a:srgbClr val="FF0000">
                  <a:alpha val="3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FC75E48-8274-1149-AFA4-AA46D5AA36B6}"/>
                  </a:ext>
                </a:extLst>
              </p:cNvPr>
              <p:cNvSpPr/>
              <p:nvPr/>
            </p:nvSpPr>
            <p:spPr>
              <a:xfrm>
                <a:off x="11264931" y="4509859"/>
                <a:ext cx="927014" cy="168941"/>
              </a:xfrm>
              <a:prstGeom prst="rect">
                <a:avLst/>
              </a:prstGeom>
              <a:solidFill>
                <a:srgbClr val="FF0000">
                  <a:alpha val="3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14EBEA7D-5E5F-334A-A5FE-EE13B38CBE22}"/>
                  </a:ext>
                </a:extLst>
              </p:cNvPr>
              <p:cNvGrpSpPr/>
              <p:nvPr/>
            </p:nvGrpSpPr>
            <p:grpSpPr>
              <a:xfrm>
                <a:off x="6132779" y="983223"/>
                <a:ext cx="5653331" cy="4754614"/>
                <a:chOff x="6132779" y="983223"/>
                <a:chExt cx="5653331" cy="4754614"/>
              </a:xfrm>
            </p:grpSpPr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905606CA-1F90-F64C-8CCD-22F327AD36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32779" y="983223"/>
                  <a:ext cx="5132152" cy="4699556"/>
                </a:xfrm>
                <a:prstGeom prst="rect">
                  <a:avLst/>
                </a:prstGeom>
              </p:spPr>
            </p:pic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F2BE2A28-BA17-5943-94DF-16F3DDE02497}"/>
                    </a:ext>
                  </a:extLst>
                </p:cNvPr>
                <p:cNvSpPr txBox="1"/>
                <p:nvPr/>
              </p:nvSpPr>
              <p:spPr>
                <a:xfrm>
                  <a:off x="11201992" y="4593428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DCLK1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727455D1-2B16-CD4A-A0C5-6C50C236D4DA}"/>
                    </a:ext>
                  </a:extLst>
                </p:cNvPr>
                <p:cNvSpPr txBox="1"/>
                <p:nvPr/>
              </p:nvSpPr>
              <p:spPr>
                <a:xfrm>
                  <a:off x="11198742" y="4700503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DCLK1</a:t>
                  </a: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BA4FBF80-87E5-974C-BBEE-40E336133BC9}"/>
                    </a:ext>
                  </a:extLst>
                </p:cNvPr>
                <p:cNvSpPr txBox="1"/>
                <p:nvPr/>
              </p:nvSpPr>
              <p:spPr>
                <a:xfrm>
                  <a:off x="11198742" y="4828050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ERK5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3F1C80A2-6E4A-1346-8343-0CD1C3C56C5C}"/>
                    </a:ext>
                  </a:extLst>
                </p:cNvPr>
                <p:cNvSpPr txBox="1"/>
                <p:nvPr/>
              </p:nvSpPr>
              <p:spPr>
                <a:xfrm>
                  <a:off x="11208108" y="4238464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ERK5</a:t>
                  </a: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08C8F9CF-BB21-D04D-AB7F-C4C9205C3AED}"/>
                    </a:ext>
                  </a:extLst>
                </p:cNvPr>
                <p:cNvSpPr txBox="1"/>
                <p:nvPr/>
              </p:nvSpPr>
              <p:spPr>
                <a:xfrm>
                  <a:off x="11208108" y="5522393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ERK5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6894A61B-D358-1543-BA7E-8BCDAC8D887B}"/>
                    </a:ext>
                  </a:extLst>
                </p:cNvPr>
                <p:cNvSpPr txBox="1"/>
                <p:nvPr/>
              </p:nvSpPr>
              <p:spPr>
                <a:xfrm>
                  <a:off x="11198742" y="5159577"/>
                  <a:ext cx="58736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SECRET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AA7FDEC6-A4B8-5D46-8AB3-A9F9E2231D02}"/>
                    </a:ext>
                  </a:extLst>
                </p:cNvPr>
                <p:cNvSpPr txBox="1"/>
                <p:nvPr/>
              </p:nvSpPr>
              <p:spPr>
                <a:xfrm>
                  <a:off x="11198742" y="5275660"/>
                  <a:ext cx="58736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SECRET</a:t>
                  </a: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B247BB7-F98A-6A49-972E-5D46AB7F30AC}"/>
                    </a:ext>
                  </a:extLst>
                </p:cNvPr>
                <p:cNvSpPr txBox="1"/>
                <p:nvPr/>
              </p:nvSpPr>
              <p:spPr>
                <a:xfrm>
                  <a:off x="11196971" y="4056506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PIN1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B5D22925-74F9-AA41-BE14-21A6ECC2F8C8}"/>
                    </a:ext>
                  </a:extLst>
                </p:cNvPr>
                <p:cNvSpPr txBox="1"/>
                <p:nvPr/>
              </p:nvSpPr>
              <p:spPr>
                <a:xfrm>
                  <a:off x="11196971" y="3913083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PIN1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922BCDF1-75D3-CF4A-ACDC-0DCE366F8BEE}"/>
                    </a:ext>
                  </a:extLst>
                </p:cNvPr>
                <p:cNvSpPr txBox="1"/>
                <p:nvPr/>
              </p:nvSpPr>
              <p:spPr>
                <a:xfrm>
                  <a:off x="11196971" y="5041943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FAK</a:t>
                  </a:r>
                </a:p>
              </p:txBody>
            </p:sp>
          </p:grpSp>
        </p:grp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2D558437-B1B6-544C-BFD0-9F20A5208009}"/>
              </a:ext>
            </a:extLst>
          </p:cNvPr>
          <p:cNvSpPr/>
          <p:nvPr/>
        </p:nvSpPr>
        <p:spPr>
          <a:xfrm>
            <a:off x="509223" y="443028"/>
            <a:ext cx="42148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C-7210-01-CMP-008-gray_U2OS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FB04095-CAE7-C74B-9B2A-FD5764616AA0}"/>
              </a:ext>
            </a:extLst>
          </p:cNvPr>
          <p:cNvSpPr/>
          <p:nvPr/>
        </p:nvSpPr>
        <p:spPr>
          <a:xfrm>
            <a:off x="6233838" y="546997"/>
            <a:ext cx="42148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C-7210-01-CMP-008-gray_U2OS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FDA8088-42AF-AD44-A978-0F05F2969D41}"/>
              </a:ext>
            </a:extLst>
          </p:cNvPr>
          <p:cNvSpPr/>
          <p:nvPr/>
        </p:nvSpPr>
        <p:spPr>
          <a:xfrm>
            <a:off x="1983120" y="968753"/>
            <a:ext cx="63350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Old</a:t>
            </a:r>
          </a:p>
          <a:p>
            <a:endParaRPr lang="en-US" sz="2400" b="1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C25E352-5A82-CE41-9546-6D65AF68A5E9}"/>
              </a:ext>
            </a:extLst>
          </p:cNvPr>
          <p:cNvSpPr/>
          <p:nvPr/>
        </p:nvSpPr>
        <p:spPr>
          <a:xfrm>
            <a:off x="9411880" y="1093994"/>
            <a:ext cx="7698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New</a:t>
            </a:r>
          </a:p>
          <a:p>
            <a:endParaRPr lang="en-US" sz="2400" b="1" dirty="0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7E4097B-239B-C94B-B604-E3A639076231}"/>
              </a:ext>
            </a:extLst>
          </p:cNvPr>
          <p:cNvGrpSpPr/>
          <p:nvPr/>
        </p:nvGrpSpPr>
        <p:grpSpPr>
          <a:xfrm>
            <a:off x="839506" y="4291613"/>
            <a:ext cx="10663474" cy="268287"/>
            <a:chOff x="360502" y="4943297"/>
            <a:chExt cx="10663474" cy="268287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EF4BA7EC-67D2-DA4B-A6CC-8903AF3FF133}"/>
                </a:ext>
              </a:extLst>
            </p:cNvPr>
            <p:cNvSpPr/>
            <p:nvPr/>
          </p:nvSpPr>
          <p:spPr>
            <a:xfrm>
              <a:off x="360502" y="5095188"/>
              <a:ext cx="4167720" cy="11639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6853104-8C34-4541-BC80-6EC3C0A72E35}"/>
                </a:ext>
              </a:extLst>
            </p:cNvPr>
            <p:cNvSpPr/>
            <p:nvPr/>
          </p:nvSpPr>
          <p:spPr>
            <a:xfrm>
              <a:off x="6363257" y="4943297"/>
              <a:ext cx="4660719" cy="15189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71168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C6C2DCD-09F2-554B-8E2F-5285243176C0}"/>
              </a:ext>
            </a:extLst>
          </p:cNvPr>
          <p:cNvSpPr/>
          <p:nvPr/>
        </p:nvSpPr>
        <p:spPr>
          <a:xfrm>
            <a:off x="667991" y="377370"/>
            <a:ext cx="524553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 (Merged data)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4F2792A-33CB-CC45-AB12-F7F9F31D12A1}"/>
              </a:ext>
            </a:extLst>
          </p:cNvPr>
          <p:cNvGrpSpPr/>
          <p:nvPr/>
        </p:nvGrpSpPr>
        <p:grpSpPr>
          <a:xfrm>
            <a:off x="414599" y="1332123"/>
            <a:ext cx="6130305" cy="4744911"/>
            <a:chOff x="380966" y="979700"/>
            <a:chExt cx="6130305" cy="474491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81FC5F0-F652-1D40-8626-5931F4F888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0966" y="979700"/>
              <a:ext cx="5137818" cy="4703079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488FD0F-7B53-A045-8A3D-2CC47E0C277E}"/>
                </a:ext>
              </a:extLst>
            </p:cNvPr>
            <p:cNvSpPr txBox="1"/>
            <p:nvPr/>
          </p:nvSpPr>
          <p:spPr>
            <a:xfrm>
              <a:off x="5479265" y="3651426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DCLK1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3CEEF99-360A-194B-83C7-3017C2F92F8F}"/>
                </a:ext>
              </a:extLst>
            </p:cNvPr>
            <p:cNvSpPr txBox="1"/>
            <p:nvPr/>
          </p:nvSpPr>
          <p:spPr>
            <a:xfrm>
              <a:off x="5472594" y="3758052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DCLK1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6464809-649F-B943-915A-0FE7777E9C1A}"/>
                </a:ext>
              </a:extLst>
            </p:cNvPr>
            <p:cNvSpPr txBox="1"/>
            <p:nvPr/>
          </p:nvSpPr>
          <p:spPr>
            <a:xfrm>
              <a:off x="5474423" y="3874994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85FB685-A44A-A149-851B-96BEA70FEBA1}"/>
                </a:ext>
              </a:extLst>
            </p:cNvPr>
            <p:cNvSpPr txBox="1"/>
            <p:nvPr/>
          </p:nvSpPr>
          <p:spPr>
            <a:xfrm>
              <a:off x="5491669" y="4211785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PIN1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17CF893-E7A2-3843-9A2E-AC8923C98CA7}"/>
                </a:ext>
              </a:extLst>
            </p:cNvPr>
            <p:cNvSpPr txBox="1"/>
            <p:nvPr/>
          </p:nvSpPr>
          <p:spPr>
            <a:xfrm>
              <a:off x="5495689" y="4305470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PIN1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0DA0E83-56CC-454A-85BE-C89EE90156CE}"/>
                </a:ext>
              </a:extLst>
            </p:cNvPr>
            <p:cNvSpPr txBox="1"/>
            <p:nvPr/>
          </p:nvSpPr>
          <p:spPr>
            <a:xfrm>
              <a:off x="5491669" y="4678800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78F654A-CFA9-3140-BE31-44182C0ABD98}"/>
                </a:ext>
              </a:extLst>
            </p:cNvPr>
            <p:cNvSpPr txBox="1"/>
            <p:nvPr/>
          </p:nvSpPr>
          <p:spPr>
            <a:xfrm>
              <a:off x="5492054" y="4914337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8E9A2F5C-79F6-CF45-B623-8CB2EB9A39F0}"/>
                </a:ext>
              </a:extLst>
            </p:cNvPr>
            <p:cNvSpPr/>
            <p:nvPr/>
          </p:nvSpPr>
          <p:spPr>
            <a:xfrm>
              <a:off x="5488796" y="5038093"/>
              <a:ext cx="1016334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b="1" dirty="0"/>
                <a:t>CDK14 /pan-TAIRE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F0963FC-E4BA-A64A-AF71-ACD11B237728}"/>
                </a:ext>
              </a:extLst>
            </p:cNvPr>
            <p:cNvSpPr/>
            <p:nvPr/>
          </p:nvSpPr>
          <p:spPr>
            <a:xfrm>
              <a:off x="5497827" y="5153939"/>
              <a:ext cx="561495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b="1" dirty="0"/>
                <a:t>FAK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3A1B95F-8CBD-6641-B7A9-C889C8DB4A95}"/>
                </a:ext>
              </a:extLst>
            </p:cNvPr>
            <p:cNvSpPr txBox="1"/>
            <p:nvPr/>
          </p:nvSpPr>
          <p:spPr>
            <a:xfrm>
              <a:off x="5492675" y="5257564"/>
              <a:ext cx="58736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SECRET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13C5485-9A8B-DC4F-9B6F-7A3818994BF8}"/>
                </a:ext>
              </a:extLst>
            </p:cNvPr>
            <p:cNvSpPr txBox="1"/>
            <p:nvPr/>
          </p:nvSpPr>
          <p:spPr>
            <a:xfrm>
              <a:off x="5492675" y="5363998"/>
              <a:ext cx="58736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SECRET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BDD2806-1D5D-154D-AB09-2055B8F4EF14}"/>
                </a:ext>
              </a:extLst>
            </p:cNvPr>
            <p:cNvSpPr/>
            <p:nvPr/>
          </p:nvSpPr>
          <p:spPr>
            <a:xfrm>
              <a:off x="5494937" y="5509167"/>
              <a:ext cx="1016334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b="1" dirty="0"/>
                <a:t>CDK14 /pan-TAIRE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5705DD18-2EAC-734D-8737-DCDF28D4B136}"/>
              </a:ext>
            </a:extLst>
          </p:cNvPr>
          <p:cNvSpPr/>
          <p:nvPr/>
        </p:nvSpPr>
        <p:spPr>
          <a:xfrm>
            <a:off x="2446759" y="763909"/>
            <a:ext cx="63350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Old</a:t>
            </a:r>
          </a:p>
          <a:p>
            <a:endParaRPr lang="en-US" sz="2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16BF3E-B965-E94B-A65C-B13E733E0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383" y="1048594"/>
            <a:ext cx="5669194" cy="496054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679BF13-874A-4440-BBFA-BF13A5E5C210}"/>
              </a:ext>
            </a:extLst>
          </p:cNvPr>
          <p:cNvSpPr/>
          <p:nvPr/>
        </p:nvSpPr>
        <p:spPr>
          <a:xfrm>
            <a:off x="7781837" y="633095"/>
            <a:ext cx="7698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New</a:t>
            </a:r>
          </a:p>
          <a:p>
            <a:endParaRPr lang="en-US" sz="2400" b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F61F863-6487-AB41-B3E0-F21B4718D53B}"/>
              </a:ext>
            </a:extLst>
          </p:cNvPr>
          <p:cNvSpPr/>
          <p:nvPr/>
        </p:nvSpPr>
        <p:spPr>
          <a:xfrm>
            <a:off x="6077384" y="355460"/>
            <a:ext cx="524553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 (Merged data)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6CBCA8B-7189-E04B-9B3F-5290EFD91EC4}"/>
              </a:ext>
            </a:extLst>
          </p:cNvPr>
          <p:cNvGrpSpPr/>
          <p:nvPr/>
        </p:nvGrpSpPr>
        <p:grpSpPr>
          <a:xfrm>
            <a:off x="1351972" y="4110475"/>
            <a:ext cx="10015808" cy="529097"/>
            <a:chOff x="360502" y="4682487"/>
            <a:chExt cx="10015808" cy="529097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971BCA5-A237-0D4F-87C0-F7ACA08FEA8B}"/>
                </a:ext>
              </a:extLst>
            </p:cNvPr>
            <p:cNvSpPr/>
            <p:nvPr/>
          </p:nvSpPr>
          <p:spPr>
            <a:xfrm>
              <a:off x="360502" y="5095188"/>
              <a:ext cx="4167720" cy="11639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FA78C95-2CCC-BC45-BFE5-2A9066AB4FF2}"/>
                </a:ext>
              </a:extLst>
            </p:cNvPr>
            <p:cNvSpPr/>
            <p:nvPr/>
          </p:nvSpPr>
          <p:spPr>
            <a:xfrm flipV="1">
              <a:off x="6302968" y="4682487"/>
              <a:ext cx="4073342" cy="11694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1D842A82-D085-1849-A582-BA450D3E66BC}"/>
              </a:ext>
            </a:extLst>
          </p:cNvPr>
          <p:cNvSpPr/>
          <p:nvPr/>
        </p:nvSpPr>
        <p:spPr>
          <a:xfrm>
            <a:off x="1081817" y="-46"/>
            <a:ext cx="100637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</a:rPr>
              <a:t>New Strategy: Variable normalization by subsampling of controls (DMSO-112)</a:t>
            </a:r>
          </a:p>
          <a:p>
            <a:endParaRPr lang="en-US" sz="24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245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1C80D0-6F71-2749-97CB-A3F0E73E6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099" y="273289"/>
            <a:ext cx="8251864" cy="627991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47DD384-432E-7A40-A8C2-A0B6FEEBC864}"/>
              </a:ext>
            </a:extLst>
          </p:cNvPr>
          <p:cNvSpPr/>
          <p:nvPr/>
        </p:nvSpPr>
        <p:spPr>
          <a:xfrm>
            <a:off x="3487382" y="438389"/>
            <a:ext cx="39421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</a:rPr>
              <a:t>Principal Component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C74D8F-D1B5-9F46-BB1D-CC52D7309A08}"/>
              </a:ext>
            </a:extLst>
          </p:cNvPr>
          <p:cNvSpPr txBox="1"/>
          <p:nvPr/>
        </p:nvSpPr>
        <p:spPr>
          <a:xfrm>
            <a:off x="9375007" y="1569450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Active, Secret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E02123-8424-2442-A783-EB6AAAFDE093}"/>
              </a:ext>
            </a:extLst>
          </p:cNvPr>
          <p:cNvSpPr txBox="1"/>
          <p:nvPr/>
        </p:nvSpPr>
        <p:spPr>
          <a:xfrm>
            <a:off x="9373609" y="1839498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Inactive, Secret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6C65410-DBAA-1A49-8028-382276FCD5E8}"/>
              </a:ext>
            </a:extLst>
          </p:cNvPr>
          <p:cNvGrpSpPr/>
          <p:nvPr/>
        </p:nvGrpSpPr>
        <p:grpSpPr>
          <a:xfrm>
            <a:off x="3790012" y="1727200"/>
            <a:ext cx="4623538" cy="2603500"/>
            <a:chOff x="3790012" y="1727200"/>
            <a:chExt cx="4623538" cy="26035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EAD929A-E22C-464A-92CF-309353B90959}"/>
                </a:ext>
              </a:extLst>
            </p:cNvPr>
            <p:cNvCxnSpPr/>
            <p:nvPr/>
          </p:nvCxnSpPr>
          <p:spPr>
            <a:xfrm flipH="1">
              <a:off x="6477000" y="1727200"/>
              <a:ext cx="1803400" cy="2603500"/>
            </a:xfrm>
            <a:prstGeom prst="line">
              <a:avLst/>
            </a:prstGeom>
            <a:ln>
              <a:solidFill>
                <a:srgbClr val="FF0000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44C0BDB-B018-DC4B-BF42-3F13C0E0FA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66636" y="1995104"/>
              <a:ext cx="3446914" cy="1970504"/>
            </a:xfrm>
            <a:prstGeom prst="line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34E2D52-D5DF-8448-88AA-A27519969C5B}"/>
                </a:ext>
              </a:extLst>
            </p:cNvPr>
            <p:cNvSpPr/>
            <p:nvPr/>
          </p:nvSpPr>
          <p:spPr>
            <a:xfrm rot="21151124">
              <a:off x="3790012" y="3681176"/>
              <a:ext cx="892941" cy="23157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475A403-69B1-F74A-AC2E-84E7AE3D769A}"/>
              </a:ext>
            </a:extLst>
          </p:cNvPr>
          <p:cNvSpPr txBox="1"/>
          <p:nvPr/>
        </p:nvSpPr>
        <p:spPr>
          <a:xfrm>
            <a:off x="9373608" y="5090083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Active, FAK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2B07BF8-5D7D-5D45-97E3-747A9B9BC51C}"/>
              </a:ext>
            </a:extLst>
          </p:cNvPr>
          <p:cNvGrpSpPr/>
          <p:nvPr/>
        </p:nvGrpSpPr>
        <p:grpSpPr>
          <a:xfrm>
            <a:off x="4803494" y="4330700"/>
            <a:ext cx="3610056" cy="915880"/>
            <a:chOff x="4803494" y="4330700"/>
            <a:chExt cx="3610056" cy="91588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D01D15B-D601-AB49-B917-16137CD41C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33641" y="5246580"/>
              <a:ext cx="257990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76906F0-0F76-1540-AD04-E649718B823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03494" y="4330700"/>
              <a:ext cx="3610056" cy="897882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27E41FE-BE77-BC40-A42A-65A65634A6D0}"/>
              </a:ext>
            </a:extLst>
          </p:cNvPr>
          <p:cNvGrpSpPr/>
          <p:nvPr/>
        </p:nvGrpSpPr>
        <p:grpSpPr>
          <a:xfrm>
            <a:off x="9513710" y="4004591"/>
            <a:ext cx="1621136" cy="535428"/>
            <a:chOff x="9513710" y="4004591"/>
            <a:chExt cx="1621136" cy="53542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36A2AEF-6D68-2744-A0B4-5CD3110AE9C0}"/>
                </a:ext>
              </a:extLst>
            </p:cNvPr>
            <p:cNvSpPr txBox="1"/>
            <p:nvPr/>
          </p:nvSpPr>
          <p:spPr>
            <a:xfrm>
              <a:off x="9513710" y="4004591"/>
              <a:ext cx="1241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Covalent, CDK14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DE01DD-9ADE-0F4E-B31B-CB61FB93363A}"/>
                </a:ext>
              </a:extLst>
            </p:cNvPr>
            <p:cNvSpPr txBox="1"/>
            <p:nvPr/>
          </p:nvSpPr>
          <p:spPr>
            <a:xfrm>
              <a:off x="9513710" y="4263020"/>
              <a:ext cx="16211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Reversible, CDK14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4129DCE-2204-3A47-9468-05E45F2DB0C7}"/>
              </a:ext>
            </a:extLst>
          </p:cNvPr>
          <p:cNvGrpSpPr/>
          <p:nvPr/>
        </p:nvGrpSpPr>
        <p:grpSpPr>
          <a:xfrm>
            <a:off x="5150170" y="3624030"/>
            <a:ext cx="3296657" cy="638990"/>
            <a:chOff x="5150170" y="3624030"/>
            <a:chExt cx="3296657" cy="638990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1A77752-AEB2-5146-820E-F786C0CB92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50329" y="4160489"/>
              <a:ext cx="2163222" cy="102531"/>
            </a:xfrm>
            <a:prstGeom prst="line">
              <a:avLst/>
            </a:prstGeom>
            <a:ln>
              <a:solidFill>
                <a:srgbClr val="7030A0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A9D2E37-BB36-DA45-BB8D-EEE3AE2D5F3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50170" y="3624030"/>
              <a:ext cx="3296657" cy="528917"/>
            </a:xfrm>
            <a:prstGeom prst="line">
              <a:avLst/>
            </a:prstGeom>
            <a:ln>
              <a:solidFill>
                <a:srgbClr val="7030A0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612FEA2-84AE-AE4A-9D94-4BC866CF1111}"/>
              </a:ext>
            </a:extLst>
          </p:cNvPr>
          <p:cNvGrpSpPr/>
          <p:nvPr/>
        </p:nvGrpSpPr>
        <p:grpSpPr>
          <a:xfrm>
            <a:off x="3379808" y="3796963"/>
            <a:ext cx="5033743" cy="1029288"/>
            <a:chOff x="3379808" y="3796963"/>
            <a:chExt cx="5033743" cy="1029288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961E082-F0BA-A14F-BA10-C1B550905D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31757" y="4437488"/>
              <a:ext cx="3181793" cy="388763"/>
            </a:xfrm>
            <a:prstGeom prst="line">
              <a:avLst/>
            </a:prstGeom>
            <a:ln>
              <a:solidFill>
                <a:srgbClr val="FF8DFF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C7A3F4D-1DE2-F348-A49E-BE8DBFA32F2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79808" y="3796963"/>
              <a:ext cx="5033743" cy="607259"/>
            </a:xfrm>
            <a:prstGeom prst="line">
              <a:avLst/>
            </a:prstGeom>
            <a:ln>
              <a:solidFill>
                <a:srgbClr val="FF8DFF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AEAC5541-E256-5E4D-8AAE-7AC2E4500979}"/>
              </a:ext>
            </a:extLst>
          </p:cNvPr>
          <p:cNvSpPr txBox="1"/>
          <p:nvPr/>
        </p:nvSpPr>
        <p:spPr>
          <a:xfrm>
            <a:off x="2658096" y="3051205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DMSO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32FBBA0-053F-1E4D-9862-AACDAD17EC69}"/>
              </a:ext>
            </a:extLst>
          </p:cNvPr>
          <p:cNvSpPr txBox="1"/>
          <p:nvPr/>
        </p:nvSpPr>
        <p:spPr>
          <a:xfrm>
            <a:off x="9216407" y="4831654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Inactive, ERK5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D95C2BB-C329-3742-BF32-6484A282DC3E}"/>
              </a:ext>
            </a:extLst>
          </p:cNvPr>
          <p:cNvSpPr txBox="1"/>
          <p:nvPr/>
        </p:nvSpPr>
        <p:spPr>
          <a:xfrm>
            <a:off x="9254569" y="4554655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Active, ERK5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6ECFA59-9DB4-4C46-A73A-3A1CFE0018A8}"/>
              </a:ext>
            </a:extLst>
          </p:cNvPr>
          <p:cNvSpPr txBox="1"/>
          <p:nvPr/>
        </p:nvSpPr>
        <p:spPr>
          <a:xfrm>
            <a:off x="9254569" y="763706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Active, ERK5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DD2DFCD-F261-8C42-A634-619C1C67C45A}"/>
              </a:ext>
            </a:extLst>
          </p:cNvPr>
          <p:cNvGrpSpPr/>
          <p:nvPr/>
        </p:nvGrpSpPr>
        <p:grpSpPr>
          <a:xfrm>
            <a:off x="3090441" y="910612"/>
            <a:ext cx="5323109" cy="4059541"/>
            <a:chOff x="3090441" y="910612"/>
            <a:chExt cx="5323109" cy="4059541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2DD7B03-51C6-F441-874A-3152C673A40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379809" y="3624031"/>
              <a:ext cx="4880252" cy="1035745"/>
            </a:xfrm>
            <a:prstGeom prst="line">
              <a:avLst/>
            </a:prstGeom>
            <a:ln>
              <a:solidFill>
                <a:srgbClr val="FFFF00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C642BBD-B125-2E45-B612-973D61C3B75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19935" y="2472345"/>
              <a:ext cx="2593615" cy="2497808"/>
            </a:xfrm>
            <a:prstGeom prst="line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162F569-2ACC-AB49-AB16-B96F70786D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90441" y="910612"/>
              <a:ext cx="5309404" cy="2713418"/>
            </a:xfrm>
            <a:prstGeom prst="line">
              <a:avLst/>
            </a:prstGeom>
            <a:ln>
              <a:solidFill>
                <a:srgbClr val="D883FF">
                  <a:alpha val="50196"/>
                </a:srgbClr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AB172240-2AF0-4D41-A79B-54767FA1751B}"/>
              </a:ext>
            </a:extLst>
          </p:cNvPr>
          <p:cNvSpPr txBox="1"/>
          <p:nvPr/>
        </p:nvSpPr>
        <p:spPr>
          <a:xfrm>
            <a:off x="9604098" y="1040705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Active, PIN1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1B8A403-96DE-A64C-B9D5-ABE1DC1C534B}"/>
              </a:ext>
            </a:extLst>
          </p:cNvPr>
          <p:cNvSpPr txBox="1"/>
          <p:nvPr/>
        </p:nvSpPr>
        <p:spPr>
          <a:xfrm>
            <a:off x="9604097" y="1308419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Inactive, PIN1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EB79302-C979-FE46-A307-20B6F02EE2EB}"/>
              </a:ext>
            </a:extLst>
          </p:cNvPr>
          <p:cNvGrpSpPr/>
          <p:nvPr/>
        </p:nvGrpSpPr>
        <p:grpSpPr>
          <a:xfrm>
            <a:off x="9515078" y="3444250"/>
            <a:ext cx="1250458" cy="574021"/>
            <a:chOff x="9515078" y="3444250"/>
            <a:chExt cx="1250458" cy="57402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9AE68BE-6077-5043-9365-5C13CD1322E3}"/>
                </a:ext>
              </a:extLst>
            </p:cNvPr>
            <p:cNvSpPr txBox="1"/>
            <p:nvPr/>
          </p:nvSpPr>
          <p:spPr>
            <a:xfrm>
              <a:off x="9523879" y="3741272"/>
              <a:ext cx="1241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Inactive, DCLKI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942AFC7-D86B-8B43-8CFB-F66D84476850}"/>
                </a:ext>
              </a:extLst>
            </p:cNvPr>
            <p:cNvSpPr txBox="1"/>
            <p:nvPr/>
          </p:nvSpPr>
          <p:spPr>
            <a:xfrm>
              <a:off x="9515078" y="3444250"/>
              <a:ext cx="1241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Active, DCLKI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4638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9C1EB8-1B29-B44D-A52F-8991497BF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9699" y="816709"/>
            <a:ext cx="6832600" cy="5257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399E30-13FA-AB43-9450-EE64F67523D9}"/>
              </a:ext>
            </a:extLst>
          </p:cNvPr>
          <p:cNvSpPr txBox="1"/>
          <p:nvPr/>
        </p:nvSpPr>
        <p:spPr>
          <a:xfrm>
            <a:off x="9004617" y="1847243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Active, Secret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CC11C-F135-FB41-87BD-EE7ABD3B2343}"/>
              </a:ext>
            </a:extLst>
          </p:cNvPr>
          <p:cNvSpPr txBox="1"/>
          <p:nvPr/>
        </p:nvSpPr>
        <p:spPr>
          <a:xfrm>
            <a:off x="9003219" y="2117291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Inactive, Secret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BE94286-E28A-674B-95A3-F186DA101A14}"/>
              </a:ext>
            </a:extLst>
          </p:cNvPr>
          <p:cNvGrpSpPr/>
          <p:nvPr/>
        </p:nvGrpSpPr>
        <p:grpSpPr>
          <a:xfrm>
            <a:off x="9068020" y="3877270"/>
            <a:ext cx="1621136" cy="535428"/>
            <a:chOff x="9513710" y="4004591"/>
            <a:chExt cx="1621136" cy="53542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C62B0A-D2F6-A94F-BA80-105BB33C9A4F}"/>
                </a:ext>
              </a:extLst>
            </p:cNvPr>
            <p:cNvSpPr txBox="1"/>
            <p:nvPr/>
          </p:nvSpPr>
          <p:spPr>
            <a:xfrm>
              <a:off x="9513710" y="4004591"/>
              <a:ext cx="1241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Covalent, CDK14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7E6929B-FABD-3F40-A712-7373703EAA7C}"/>
                </a:ext>
              </a:extLst>
            </p:cNvPr>
            <p:cNvSpPr txBox="1"/>
            <p:nvPr/>
          </p:nvSpPr>
          <p:spPr>
            <a:xfrm>
              <a:off x="9513710" y="4263020"/>
              <a:ext cx="16211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Reversible, CDK14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75A85FB4-455B-2C49-9FA4-FB71B7A42100}"/>
              </a:ext>
            </a:extLst>
          </p:cNvPr>
          <p:cNvSpPr txBox="1"/>
          <p:nvPr/>
        </p:nvSpPr>
        <p:spPr>
          <a:xfrm>
            <a:off x="3560921" y="1978791"/>
            <a:ext cx="8439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DMSO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43CD5B-5560-9E40-94B8-F2F134312096}"/>
              </a:ext>
            </a:extLst>
          </p:cNvPr>
          <p:cNvSpPr txBox="1"/>
          <p:nvPr/>
        </p:nvSpPr>
        <p:spPr>
          <a:xfrm>
            <a:off x="8891471" y="4819800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Active, FAK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506993-0579-BC4A-B8F5-E80B1FFCE78A}"/>
              </a:ext>
            </a:extLst>
          </p:cNvPr>
          <p:cNvSpPr txBox="1"/>
          <p:nvPr/>
        </p:nvSpPr>
        <p:spPr>
          <a:xfrm>
            <a:off x="8853309" y="4581524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Inactive, ERK5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C3965C-E180-AC4E-A0F3-C07026EB0C05}"/>
              </a:ext>
            </a:extLst>
          </p:cNvPr>
          <p:cNvSpPr txBox="1"/>
          <p:nvPr/>
        </p:nvSpPr>
        <p:spPr>
          <a:xfrm>
            <a:off x="8891471" y="4373975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Active, ERK5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60E9DE-2C18-BA48-9444-4B8CA3A2FB4E}"/>
              </a:ext>
            </a:extLst>
          </p:cNvPr>
          <p:cNvSpPr txBox="1"/>
          <p:nvPr/>
        </p:nvSpPr>
        <p:spPr>
          <a:xfrm>
            <a:off x="9003219" y="1185172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Active, ERK5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543A2C-80D4-A04D-85C2-A2DF3713F65A}"/>
              </a:ext>
            </a:extLst>
          </p:cNvPr>
          <p:cNvSpPr txBox="1"/>
          <p:nvPr/>
        </p:nvSpPr>
        <p:spPr>
          <a:xfrm>
            <a:off x="9003220" y="1410703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Active, PIN1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60BB47-EB1E-B34B-93B9-4F7C6CA76358}"/>
              </a:ext>
            </a:extLst>
          </p:cNvPr>
          <p:cNvSpPr txBox="1"/>
          <p:nvPr/>
        </p:nvSpPr>
        <p:spPr>
          <a:xfrm>
            <a:off x="9003219" y="1608967"/>
            <a:ext cx="1241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Inactive, PIN1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FAB2FD6-787C-5C4E-B4AB-C671E2984621}"/>
              </a:ext>
            </a:extLst>
          </p:cNvPr>
          <p:cNvGrpSpPr/>
          <p:nvPr/>
        </p:nvGrpSpPr>
        <p:grpSpPr>
          <a:xfrm>
            <a:off x="9068020" y="3445609"/>
            <a:ext cx="1250458" cy="504571"/>
            <a:chOff x="9515078" y="3513700"/>
            <a:chExt cx="1250458" cy="50457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D9E9FB0-585F-AD4E-A3B9-ED5F1F846AA3}"/>
                </a:ext>
              </a:extLst>
            </p:cNvPr>
            <p:cNvSpPr txBox="1"/>
            <p:nvPr/>
          </p:nvSpPr>
          <p:spPr>
            <a:xfrm>
              <a:off x="9523879" y="3741272"/>
              <a:ext cx="1241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Inactive, DCLKI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042AD9B-678C-C44E-A2E7-9793AB0EDF85}"/>
                </a:ext>
              </a:extLst>
            </p:cNvPr>
            <p:cNvSpPr txBox="1"/>
            <p:nvPr/>
          </p:nvSpPr>
          <p:spPr>
            <a:xfrm>
              <a:off x="9515078" y="3513700"/>
              <a:ext cx="1241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Active, DCLKI</a:t>
              </a: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86E35AC-9D72-0B46-A148-433D6200F2AA}"/>
              </a:ext>
            </a:extLst>
          </p:cNvPr>
          <p:cNvGrpSpPr/>
          <p:nvPr/>
        </p:nvGrpSpPr>
        <p:grpSpPr>
          <a:xfrm>
            <a:off x="5671871" y="4295048"/>
            <a:ext cx="2439743" cy="771601"/>
            <a:chOff x="5671871" y="4295048"/>
            <a:chExt cx="2439743" cy="771601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5B0B0F6F-181A-4846-9620-0D4E33B527D6}"/>
                </a:ext>
              </a:extLst>
            </p:cNvPr>
            <p:cNvSpPr/>
            <p:nvPr/>
          </p:nvSpPr>
          <p:spPr>
            <a:xfrm>
              <a:off x="7177548" y="4295048"/>
              <a:ext cx="227429" cy="208126"/>
            </a:xfrm>
            <a:custGeom>
              <a:avLst/>
              <a:gdLst>
                <a:gd name="connsiteX0" fmla="*/ 108155 w 227429"/>
                <a:gd name="connsiteY0" fmla="*/ 1649 h 208126"/>
                <a:gd name="connsiteX1" fmla="*/ 39329 w 227429"/>
                <a:gd name="connsiteY1" fmla="*/ 21313 h 208126"/>
                <a:gd name="connsiteX2" fmla="*/ 9833 w 227429"/>
                <a:gd name="connsiteY2" fmla="*/ 31146 h 208126"/>
                <a:gd name="connsiteX3" fmla="*/ 0 w 227429"/>
                <a:gd name="connsiteY3" fmla="*/ 60642 h 208126"/>
                <a:gd name="connsiteX4" fmla="*/ 29497 w 227429"/>
                <a:gd name="connsiteY4" fmla="*/ 119636 h 208126"/>
                <a:gd name="connsiteX5" fmla="*/ 58994 w 227429"/>
                <a:gd name="connsiteY5" fmla="*/ 139300 h 208126"/>
                <a:gd name="connsiteX6" fmla="*/ 108155 w 227429"/>
                <a:gd name="connsiteY6" fmla="*/ 188462 h 208126"/>
                <a:gd name="connsiteX7" fmla="*/ 167149 w 227429"/>
                <a:gd name="connsiteY7" fmla="*/ 208126 h 208126"/>
                <a:gd name="connsiteX8" fmla="*/ 226142 w 227429"/>
                <a:gd name="connsiteY8" fmla="*/ 178629 h 208126"/>
                <a:gd name="connsiteX9" fmla="*/ 216310 w 227429"/>
                <a:gd name="connsiteY9" fmla="*/ 109804 h 208126"/>
                <a:gd name="connsiteX10" fmla="*/ 206478 w 227429"/>
                <a:gd name="connsiteY10" fmla="*/ 60642 h 208126"/>
                <a:gd name="connsiteX11" fmla="*/ 176981 w 227429"/>
                <a:gd name="connsiteY11" fmla="*/ 31146 h 208126"/>
                <a:gd name="connsiteX12" fmla="*/ 117987 w 227429"/>
                <a:gd name="connsiteY12" fmla="*/ 1649 h 208126"/>
                <a:gd name="connsiteX13" fmla="*/ 108155 w 227429"/>
                <a:gd name="connsiteY13" fmla="*/ 1649 h 20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7429" h="208126">
                  <a:moveTo>
                    <a:pt x="108155" y="1649"/>
                  </a:moveTo>
                  <a:cubicBezTo>
                    <a:pt x="95045" y="4926"/>
                    <a:pt x="62183" y="14457"/>
                    <a:pt x="39329" y="21313"/>
                  </a:cubicBezTo>
                  <a:cubicBezTo>
                    <a:pt x="29402" y="24291"/>
                    <a:pt x="17161" y="23818"/>
                    <a:pt x="9833" y="31146"/>
                  </a:cubicBezTo>
                  <a:cubicBezTo>
                    <a:pt x="2505" y="38474"/>
                    <a:pt x="3278" y="50810"/>
                    <a:pt x="0" y="60642"/>
                  </a:cubicBezTo>
                  <a:cubicBezTo>
                    <a:pt x="7997" y="84630"/>
                    <a:pt x="10439" y="100578"/>
                    <a:pt x="29497" y="119636"/>
                  </a:cubicBezTo>
                  <a:cubicBezTo>
                    <a:pt x="37853" y="127992"/>
                    <a:pt x="49162" y="132745"/>
                    <a:pt x="58994" y="139300"/>
                  </a:cubicBezTo>
                  <a:cubicBezTo>
                    <a:pt x="76933" y="166209"/>
                    <a:pt x="77106" y="174662"/>
                    <a:pt x="108155" y="188462"/>
                  </a:cubicBezTo>
                  <a:cubicBezTo>
                    <a:pt x="127097" y="196881"/>
                    <a:pt x="167149" y="208126"/>
                    <a:pt x="167149" y="208126"/>
                  </a:cubicBezTo>
                  <a:cubicBezTo>
                    <a:pt x="177098" y="204810"/>
                    <a:pt x="223092" y="192354"/>
                    <a:pt x="226142" y="178629"/>
                  </a:cubicBezTo>
                  <a:cubicBezTo>
                    <a:pt x="231169" y="156006"/>
                    <a:pt x="220120" y="132663"/>
                    <a:pt x="216310" y="109804"/>
                  </a:cubicBezTo>
                  <a:cubicBezTo>
                    <a:pt x="213563" y="93320"/>
                    <a:pt x="213952" y="75590"/>
                    <a:pt x="206478" y="60642"/>
                  </a:cubicBezTo>
                  <a:cubicBezTo>
                    <a:pt x="200260" y="48205"/>
                    <a:pt x="187663" y="40048"/>
                    <a:pt x="176981" y="31146"/>
                  </a:cubicBezTo>
                  <a:cubicBezTo>
                    <a:pt x="156381" y="13980"/>
                    <a:pt x="143328" y="7984"/>
                    <a:pt x="117987" y="1649"/>
                  </a:cubicBezTo>
                  <a:cubicBezTo>
                    <a:pt x="114808" y="854"/>
                    <a:pt x="121265" y="-1628"/>
                    <a:pt x="108155" y="1649"/>
                  </a:cubicBezTo>
                  <a:close/>
                </a:path>
              </a:pathLst>
            </a:custGeom>
            <a:solidFill>
              <a:schemeClr val="tx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977CCDA-6CE2-B845-BEDA-B0FFD60396CE}"/>
                </a:ext>
              </a:extLst>
            </p:cNvPr>
            <p:cNvSpPr/>
            <p:nvPr/>
          </p:nvSpPr>
          <p:spPr>
            <a:xfrm>
              <a:off x="5671871" y="4858523"/>
              <a:ext cx="227429" cy="208126"/>
            </a:xfrm>
            <a:custGeom>
              <a:avLst/>
              <a:gdLst>
                <a:gd name="connsiteX0" fmla="*/ 108155 w 227429"/>
                <a:gd name="connsiteY0" fmla="*/ 1649 h 208126"/>
                <a:gd name="connsiteX1" fmla="*/ 39329 w 227429"/>
                <a:gd name="connsiteY1" fmla="*/ 21313 h 208126"/>
                <a:gd name="connsiteX2" fmla="*/ 9833 w 227429"/>
                <a:gd name="connsiteY2" fmla="*/ 31146 h 208126"/>
                <a:gd name="connsiteX3" fmla="*/ 0 w 227429"/>
                <a:gd name="connsiteY3" fmla="*/ 60642 h 208126"/>
                <a:gd name="connsiteX4" fmla="*/ 29497 w 227429"/>
                <a:gd name="connsiteY4" fmla="*/ 119636 h 208126"/>
                <a:gd name="connsiteX5" fmla="*/ 58994 w 227429"/>
                <a:gd name="connsiteY5" fmla="*/ 139300 h 208126"/>
                <a:gd name="connsiteX6" fmla="*/ 108155 w 227429"/>
                <a:gd name="connsiteY6" fmla="*/ 188462 h 208126"/>
                <a:gd name="connsiteX7" fmla="*/ 167149 w 227429"/>
                <a:gd name="connsiteY7" fmla="*/ 208126 h 208126"/>
                <a:gd name="connsiteX8" fmla="*/ 226142 w 227429"/>
                <a:gd name="connsiteY8" fmla="*/ 178629 h 208126"/>
                <a:gd name="connsiteX9" fmla="*/ 216310 w 227429"/>
                <a:gd name="connsiteY9" fmla="*/ 109804 h 208126"/>
                <a:gd name="connsiteX10" fmla="*/ 206478 w 227429"/>
                <a:gd name="connsiteY10" fmla="*/ 60642 h 208126"/>
                <a:gd name="connsiteX11" fmla="*/ 176981 w 227429"/>
                <a:gd name="connsiteY11" fmla="*/ 31146 h 208126"/>
                <a:gd name="connsiteX12" fmla="*/ 117987 w 227429"/>
                <a:gd name="connsiteY12" fmla="*/ 1649 h 208126"/>
                <a:gd name="connsiteX13" fmla="*/ 108155 w 227429"/>
                <a:gd name="connsiteY13" fmla="*/ 1649 h 208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7429" h="208126">
                  <a:moveTo>
                    <a:pt x="108155" y="1649"/>
                  </a:moveTo>
                  <a:cubicBezTo>
                    <a:pt x="95045" y="4926"/>
                    <a:pt x="62183" y="14457"/>
                    <a:pt x="39329" y="21313"/>
                  </a:cubicBezTo>
                  <a:cubicBezTo>
                    <a:pt x="29402" y="24291"/>
                    <a:pt x="17161" y="23818"/>
                    <a:pt x="9833" y="31146"/>
                  </a:cubicBezTo>
                  <a:cubicBezTo>
                    <a:pt x="2505" y="38474"/>
                    <a:pt x="3278" y="50810"/>
                    <a:pt x="0" y="60642"/>
                  </a:cubicBezTo>
                  <a:cubicBezTo>
                    <a:pt x="7997" y="84630"/>
                    <a:pt x="10439" y="100578"/>
                    <a:pt x="29497" y="119636"/>
                  </a:cubicBezTo>
                  <a:cubicBezTo>
                    <a:pt x="37853" y="127992"/>
                    <a:pt x="49162" y="132745"/>
                    <a:pt x="58994" y="139300"/>
                  </a:cubicBezTo>
                  <a:cubicBezTo>
                    <a:pt x="76933" y="166209"/>
                    <a:pt x="77106" y="174662"/>
                    <a:pt x="108155" y="188462"/>
                  </a:cubicBezTo>
                  <a:cubicBezTo>
                    <a:pt x="127097" y="196881"/>
                    <a:pt x="167149" y="208126"/>
                    <a:pt x="167149" y="208126"/>
                  </a:cubicBezTo>
                  <a:cubicBezTo>
                    <a:pt x="177098" y="204810"/>
                    <a:pt x="223092" y="192354"/>
                    <a:pt x="226142" y="178629"/>
                  </a:cubicBezTo>
                  <a:cubicBezTo>
                    <a:pt x="231169" y="156006"/>
                    <a:pt x="220120" y="132663"/>
                    <a:pt x="216310" y="109804"/>
                  </a:cubicBezTo>
                  <a:cubicBezTo>
                    <a:pt x="213563" y="93320"/>
                    <a:pt x="213952" y="75590"/>
                    <a:pt x="206478" y="60642"/>
                  </a:cubicBezTo>
                  <a:cubicBezTo>
                    <a:pt x="200260" y="48205"/>
                    <a:pt x="187663" y="40048"/>
                    <a:pt x="176981" y="31146"/>
                  </a:cubicBezTo>
                  <a:cubicBezTo>
                    <a:pt x="156381" y="13980"/>
                    <a:pt x="143328" y="7984"/>
                    <a:pt x="117987" y="1649"/>
                  </a:cubicBezTo>
                  <a:cubicBezTo>
                    <a:pt x="114808" y="854"/>
                    <a:pt x="121265" y="-1628"/>
                    <a:pt x="108155" y="1649"/>
                  </a:cubicBezTo>
                  <a:close/>
                </a:path>
              </a:pathLst>
            </a:custGeom>
            <a:solidFill>
              <a:schemeClr val="tx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005272E-DBD6-6C42-A5D9-49B1C39D2B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87594" y="4961445"/>
              <a:ext cx="2224019" cy="0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23185F1-DDFD-1148-95DB-31608CC1B670}"/>
                </a:ext>
              </a:extLst>
            </p:cNvPr>
            <p:cNvCxnSpPr>
              <a:cxnSpLocks/>
              <a:endCxn id="5" idx="8"/>
            </p:cNvCxnSpPr>
            <p:nvPr/>
          </p:nvCxnSpPr>
          <p:spPr>
            <a:xfrm flipH="1" flipV="1">
              <a:off x="7403690" y="4473677"/>
              <a:ext cx="707924" cy="487768"/>
            </a:xfrm>
            <a:prstGeom prst="line">
              <a:avLst/>
            </a:prstGeom>
            <a:ln>
              <a:solidFill>
                <a:schemeClr val="tx1"/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2825C73-1820-7C41-AB43-69E88238CC5F}"/>
              </a:ext>
            </a:extLst>
          </p:cNvPr>
          <p:cNvGrpSpPr/>
          <p:nvPr/>
        </p:nvGrpSpPr>
        <p:grpSpPr>
          <a:xfrm>
            <a:off x="5262247" y="3982065"/>
            <a:ext cx="2318431" cy="933366"/>
            <a:chOff x="5262247" y="3982065"/>
            <a:chExt cx="2318431" cy="933366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4020A3D8-498B-0C47-AE1A-4CF19365EAE4}"/>
                </a:ext>
              </a:extLst>
            </p:cNvPr>
            <p:cNvGrpSpPr/>
            <p:nvPr/>
          </p:nvGrpSpPr>
          <p:grpSpPr>
            <a:xfrm>
              <a:off x="5262247" y="4302063"/>
              <a:ext cx="784591" cy="613368"/>
              <a:chOff x="5262247" y="4302063"/>
              <a:chExt cx="784591" cy="613368"/>
            </a:xfrm>
          </p:grpSpPr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id="{830AFE1B-F23A-504F-AC3D-75F8D41E86AE}"/>
                  </a:ext>
                </a:extLst>
              </p:cNvPr>
              <p:cNvSpPr/>
              <p:nvPr/>
            </p:nvSpPr>
            <p:spPr>
              <a:xfrm>
                <a:off x="5732415" y="4581524"/>
                <a:ext cx="314423" cy="333907"/>
              </a:xfrm>
              <a:custGeom>
                <a:avLst/>
                <a:gdLst>
                  <a:gd name="connsiteX0" fmla="*/ 108155 w 227429"/>
                  <a:gd name="connsiteY0" fmla="*/ 1649 h 208126"/>
                  <a:gd name="connsiteX1" fmla="*/ 39329 w 227429"/>
                  <a:gd name="connsiteY1" fmla="*/ 21313 h 208126"/>
                  <a:gd name="connsiteX2" fmla="*/ 9833 w 227429"/>
                  <a:gd name="connsiteY2" fmla="*/ 31146 h 208126"/>
                  <a:gd name="connsiteX3" fmla="*/ 0 w 227429"/>
                  <a:gd name="connsiteY3" fmla="*/ 60642 h 208126"/>
                  <a:gd name="connsiteX4" fmla="*/ 29497 w 227429"/>
                  <a:gd name="connsiteY4" fmla="*/ 119636 h 208126"/>
                  <a:gd name="connsiteX5" fmla="*/ 58994 w 227429"/>
                  <a:gd name="connsiteY5" fmla="*/ 139300 h 208126"/>
                  <a:gd name="connsiteX6" fmla="*/ 108155 w 227429"/>
                  <a:gd name="connsiteY6" fmla="*/ 188462 h 208126"/>
                  <a:gd name="connsiteX7" fmla="*/ 167149 w 227429"/>
                  <a:gd name="connsiteY7" fmla="*/ 208126 h 208126"/>
                  <a:gd name="connsiteX8" fmla="*/ 226142 w 227429"/>
                  <a:gd name="connsiteY8" fmla="*/ 178629 h 208126"/>
                  <a:gd name="connsiteX9" fmla="*/ 216310 w 227429"/>
                  <a:gd name="connsiteY9" fmla="*/ 109804 h 208126"/>
                  <a:gd name="connsiteX10" fmla="*/ 206478 w 227429"/>
                  <a:gd name="connsiteY10" fmla="*/ 60642 h 208126"/>
                  <a:gd name="connsiteX11" fmla="*/ 176981 w 227429"/>
                  <a:gd name="connsiteY11" fmla="*/ 31146 h 208126"/>
                  <a:gd name="connsiteX12" fmla="*/ 117987 w 227429"/>
                  <a:gd name="connsiteY12" fmla="*/ 1649 h 208126"/>
                  <a:gd name="connsiteX13" fmla="*/ 108155 w 227429"/>
                  <a:gd name="connsiteY13" fmla="*/ 1649 h 2081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27429" h="208126">
                    <a:moveTo>
                      <a:pt x="108155" y="1649"/>
                    </a:moveTo>
                    <a:cubicBezTo>
                      <a:pt x="95045" y="4926"/>
                      <a:pt x="62183" y="14457"/>
                      <a:pt x="39329" y="21313"/>
                    </a:cubicBezTo>
                    <a:cubicBezTo>
                      <a:pt x="29402" y="24291"/>
                      <a:pt x="17161" y="23818"/>
                      <a:pt x="9833" y="31146"/>
                    </a:cubicBezTo>
                    <a:cubicBezTo>
                      <a:pt x="2505" y="38474"/>
                      <a:pt x="3278" y="50810"/>
                      <a:pt x="0" y="60642"/>
                    </a:cubicBezTo>
                    <a:cubicBezTo>
                      <a:pt x="7997" y="84630"/>
                      <a:pt x="10439" y="100578"/>
                      <a:pt x="29497" y="119636"/>
                    </a:cubicBezTo>
                    <a:cubicBezTo>
                      <a:pt x="37853" y="127992"/>
                      <a:pt x="49162" y="132745"/>
                      <a:pt x="58994" y="139300"/>
                    </a:cubicBezTo>
                    <a:cubicBezTo>
                      <a:pt x="76933" y="166209"/>
                      <a:pt x="77106" y="174662"/>
                      <a:pt x="108155" y="188462"/>
                    </a:cubicBezTo>
                    <a:cubicBezTo>
                      <a:pt x="127097" y="196881"/>
                      <a:pt x="167149" y="208126"/>
                      <a:pt x="167149" y="208126"/>
                    </a:cubicBezTo>
                    <a:cubicBezTo>
                      <a:pt x="177098" y="204810"/>
                      <a:pt x="223092" y="192354"/>
                      <a:pt x="226142" y="178629"/>
                    </a:cubicBezTo>
                    <a:cubicBezTo>
                      <a:pt x="231169" y="156006"/>
                      <a:pt x="220120" y="132663"/>
                      <a:pt x="216310" y="109804"/>
                    </a:cubicBezTo>
                    <a:cubicBezTo>
                      <a:pt x="213563" y="93320"/>
                      <a:pt x="213952" y="75590"/>
                      <a:pt x="206478" y="60642"/>
                    </a:cubicBezTo>
                    <a:cubicBezTo>
                      <a:pt x="200260" y="48205"/>
                      <a:pt x="187663" y="40048"/>
                      <a:pt x="176981" y="31146"/>
                    </a:cubicBezTo>
                    <a:cubicBezTo>
                      <a:pt x="156381" y="13980"/>
                      <a:pt x="143328" y="7984"/>
                      <a:pt x="117987" y="1649"/>
                    </a:cubicBezTo>
                    <a:cubicBezTo>
                      <a:pt x="114808" y="854"/>
                      <a:pt x="121265" y="-1628"/>
                      <a:pt x="108155" y="1649"/>
                    </a:cubicBezTo>
                    <a:close/>
                  </a:path>
                </a:pathLst>
              </a:custGeom>
              <a:solidFill>
                <a:srgbClr val="FF2600">
                  <a:alpha val="2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B00B9CE-E818-7046-9314-8CBEC5C6B037}"/>
                  </a:ext>
                </a:extLst>
              </p:cNvPr>
              <p:cNvSpPr txBox="1"/>
              <p:nvPr/>
            </p:nvSpPr>
            <p:spPr>
              <a:xfrm>
                <a:off x="5262247" y="4302063"/>
                <a:ext cx="72594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0000"/>
                    </a:solidFill>
                  </a:rPr>
                  <a:t>Sec</a:t>
                </a:r>
                <a:r>
                  <a:rPr lang="en-US" sz="12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rPr>
                  <a:t>ret</a:t>
                </a:r>
              </a:p>
            </p:txBody>
          </p:sp>
        </p:grp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BCBB0A-2116-4544-97FF-6376B2E0C58D}"/>
                </a:ext>
              </a:extLst>
            </p:cNvPr>
            <p:cNvSpPr/>
            <p:nvPr/>
          </p:nvSpPr>
          <p:spPr>
            <a:xfrm>
              <a:off x="7108723" y="3982065"/>
              <a:ext cx="471955" cy="432619"/>
            </a:xfrm>
            <a:custGeom>
              <a:avLst/>
              <a:gdLst>
                <a:gd name="connsiteX0" fmla="*/ 147483 w 471955"/>
                <a:gd name="connsiteY0" fmla="*/ 19664 h 432619"/>
                <a:gd name="connsiteX1" fmla="*/ 78658 w 471955"/>
                <a:gd name="connsiteY1" fmla="*/ 39329 h 432619"/>
                <a:gd name="connsiteX2" fmla="*/ 19664 w 471955"/>
                <a:gd name="connsiteY2" fmla="*/ 49161 h 432619"/>
                <a:gd name="connsiteX3" fmla="*/ 0 w 471955"/>
                <a:gd name="connsiteY3" fmla="*/ 78658 h 432619"/>
                <a:gd name="connsiteX4" fmla="*/ 29496 w 471955"/>
                <a:gd name="connsiteY4" fmla="*/ 137651 h 432619"/>
                <a:gd name="connsiteX5" fmla="*/ 117987 w 471955"/>
                <a:gd name="connsiteY5" fmla="*/ 186812 h 432619"/>
                <a:gd name="connsiteX6" fmla="*/ 206477 w 471955"/>
                <a:gd name="connsiteY6" fmla="*/ 255638 h 432619"/>
                <a:gd name="connsiteX7" fmla="*/ 226142 w 471955"/>
                <a:gd name="connsiteY7" fmla="*/ 285135 h 432619"/>
                <a:gd name="connsiteX8" fmla="*/ 285135 w 471955"/>
                <a:gd name="connsiteY8" fmla="*/ 324464 h 432619"/>
                <a:gd name="connsiteX9" fmla="*/ 304800 w 471955"/>
                <a:gd name="connsiteY9" fmla="*/ 353961 h 432619"/>
                <a:gd name="connsiteX10" fmla="*/ 393290 w 471955"/>
                <a:gd name="connsiteY10" fmla="*/ 432619 h 432619"/>
                <a:gd name="connsiteX11" fmla="*/ 452283 w 471955"/>
                <a:gd name="connsiteY11" fmla="*/ 412954 h 432619"/>
                <a:gd name="connsiteX12" fmla="*/ 462116 w 471955"/>
                <a:gd name="connsiteY12" fmla="*/ 344129 h 432619"/>
                <a:gd name="connsiteX13" fmla="*/ 442451 w 471955"/>
                <a:gd name="connsiteY13" fmla="*/ 285135 h 432619"/>
                <a:gd name="connsiteX14" fmla="*/ 432619 w 471955"/>
                <a:gd name="connsiteY14" fmla="*/ 255638 h 432619"/>
                <a:gd name="connsiteX15" fmla="*/ 403122 w 471955"/>
                <a:gd name="connsiteY15" fmla="*/ 235974 h 432619"/>
                <a:gd name="connsiteX16" fmla="*/ 344129 w 471955"/>
                <a:gd name="connsiteY16" fmla="*/ 216309 h 432619"/>
                <a:gd name="connsiteX17" fmla="*/ 314632 w 471955"/>
                <a:gd name="connsiteY17" fmla="*/ 196645 h 432619"/>
                <a:gd name="connsiteX18" fmla="*/ 275303 w 471955"/>
                <a:gd name="connsiteY18" fmla="*/ 137651 h 432619"/>
                <a:gd name="connsiteX19" fmla="*/ 255638 w 471955"/>
                <a:gd name="connsiteY19" fmla="*/ 78658 h 432619"/>
                <a:gd name="connsiteX20" fmla="*/ 245806 w 471955"/>
                <a:gd name="connsiteY20" fmla="*/ 49161 h 432619"/>
                <a:gd name="connsiteX21" fmla="*/ 226142 w 471955"/>
                <a:gd name="connsiteY21" fmla="*/ 19664 h 432619"/>
                <a:gd name="connsiteX22" fmla="*/ 167148 w 471955"/>
                <a:gd name="connsiteY22" fmla="*/ 0 h 432619"/>
                <a:gd name="connsiteX23" fmla="*/ 147483 w 471955"/>
                <a:gd name="connsiteY23" fmla="*/ 19664 h 432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71955" h="432619">
                  <a:moveTo>
                    <a:pt x="147483" y="19664"/>
                  </a:moveTo>
                  <a:cubicBezTo>
                    <a:pt x="124541" y="26219"/>
                    <a:pt x="101907" y="33964"/>
                    <a:pt x="78658" y="39329"/>
                  </a:cubicBezTo>
                  <a:cubicBezTo>
                    <a:pt x="59233" y="43812"/>
                    <a:pt x="37495" y="40245"/>
                    <a:pt x="19664" y="49161"/>
                  </a:cubicBezTo>
                  <a:cubicBezTo>
                    <a:pt x="9095" y="54446"/>
                    <a:pt x="6555" y="68826"/>
                    <a:pt x="0" y="78658"/>
                  </a:cubicBezTo>
                  <a:cubicBezTo>
                    <a:pt x="7013" y="99697"/>
                    <a:pt x="11558" y="121955"/>
                    <a:pt x="29496" y="137651"/>
                  </a:cubicBezTo>
                  <a:cubicBezTo>
                    <a:pt x="71106" y="174060"/>
                    <a:pt x="77474" y="173308"/>
                    <a:pt x="117987" y="186812"/>
                  </a:cubicBezTo>
                  <a:cubicBezTo>
                    <a:pt x="159098" y="214220"/>
                    <a:pt x="177596" y="220982"/>
                    <a:pt x="206477" y="255638"/>
                  </a:cubicBezTo>
                  <a:cubicBezTo>
                    <a:pt x="214042" y="264716"/>
                    <a:pt x="217249" y="277353"/>
                    <a:pt x="226142" y="285135"/>
                  </a:cubicBezTo>
                  <a:cubicBezTo>
                    <a:pt x="243928" y="300698"/>
                    <a:pt x="285135" y="324464"/>
                    <a:pt x="285135" y="324464"/>
                  </a:cubicBezTo>
                  <a:cubicBezTo>
                    <a:pt x="291690" y="334296"/>
                    <a:pt x="296949" y="345129"/>
                    <a:pt x="304800" y="353961"/>
                  </a:cubicBezTo>
                  <a:cubicBezTo>
                    <a:pt x="353781" y="409064"/>
                    <a:pt x="348459" y="402731"/>
                    <a:pt x="393290" y="432619"/>
                  </a:cubicBezTo>
                  <a:cubicBezTo>
                    <a:pt x="412954" y="426064"/>
                    <a:pt x="434706" y="423940"/>
                    <a:pt x="452283" y="412954"/>
                  </a:cubicBezTo>
                  <a:cubicBezTo>
                    <a:pt x="483577" y="393395"/>
                    <a:pt x="470088" y="370701"/>
                    <a:pt x="462116" y="344129"/>
                  </a:cubicBezTo>
                  <a:cubicBezTo>
                    <a:pt x="456160" y="324275"/>
                    <a:pt x="449006" y="304800"/>
                    <a:pt x="442451" y="285135"/>
                  </a:cubicBezTo>
                  <a:cubicBezTo>
                    <a:pt x="439174" y="275303"/>
                    <a:pt x="441243" y="261387"/>
                    <a:pt x="432619" y="255638"/>
                  </a:cubicBezTo>
                  <a:cubicBezTo>
                    <a:pt x="422787" y="249083"/>
                    <a:pt x="413920" y="240773"/>
                    <a:pt x="403122" y="235974"/>
                  </a:cubicBezTo>
                  <a:cubicBezTo>
                    <a:pt x="384180" y="227556"/>
                    <a:pt x="361376" y="227807"/>
                    <a:pt x="344129" y="216309"/>
                  </a:cubicBezTo>
                  <a:lnTo>
                    <a:pt x="314632" y="196645"/>
                  </a:lnTo>
                  <a:cubicBezTo>
                    <a:pt x="301522" y="176980"/>
                    <a:pt x="282777" y="160072"/>
                    <a:pt x="275303" y="137651"/>
                  </a:cubicBezTo>
                  <a:lnTo>
                    <a:pt x="255638" y="78658"/>
                  </a:lnTo>
                  <a:cubicBezTo>
                    <a:pt x="252361" y="68826"/>
                    <a:pt x="251555" y="57785"/>
                    <a:pt x="245806" y="49161"/>
                  </a:cubicBezTo>
                  <a:cubicBezTo>
                    <a:pt x="239251" y="39329"/>
                    <a:pt x="236163" y="25927"/>
                    <a:pt x="226142" y="19664"/>
                  </a:cubicBezTo>
                  <a:cubicBezTo>
                    <a:pt x="208564" y="8678"/>
                    <a:pt x="167148" y="0"/>
                    <a:pt x="167148" y="0"/>
                  </a:cubicBezTo>
                  <a:lnTo>
                    <a:pt x="147483" y="19664"/>
                  </a:lnTo>
                  <a:close/>
                </a:path>
              </a:pathLst>
            </a:custGeom>
            <a:solidFill>
              <a:srgbClr val="FF0000">
                <a:alpha val="2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449CE0B-CB5E-5A47-BE4B-636D06148B29}"/>
              </a:ext>
            </a:extLst>
          </p:cNvPr>
          <p:cNvGrpSpPr/>
          <p:nvPr/>
        </p:nvGrpSpPr>
        <p:grpSpPr>
          <a:xfrm>
            <a:off x="6174658" y="3419631"/>
            <a:ext cx="1268361" cy="1358846"/>
            <a:chOff x="6174658" y="3419631"/>
            <a:chExt cx="1268361" cy="1358846"/>
          </a:xfrm>
        </p:grpSpPr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A07B62F-E91E-6D4D-AB54-91803C002594}"/>
                </a:ext>
              </a:extLst>
            </p:cNvPr>
            <p:cNvSpPr/>
            <p:nvPr/>
          </p:nvSpPr>
          <p:spPr>
            <a:xfrm>
              <a:off x="6300625" y="4494891"/>
              <a:ext cx="248552" cy="283586"/>
            </a:xfrm>
            <a:custGeom>
              <a:avLst/>
              <a:gdLst>
                <a:gd name="connsiteX0" fmla="*/ 110007 w 248552"/>
                <a:gd name="connsiteY0" fmla="*/ 8283 h 283586"/>
                <a:gd name="connsiteX1" fmla="*/ 41181 w 248552"/>
                <a:gd name="connsiteY1" fmla="*/ 18115 h 283586"/>
                <a:gd name="connsiteX2" fmla="*/ 1852 w 248552"/>
                <a:gd name="connsiteY2" fmla="*/ 27948 h 283586"/>
                <a:gd name="connsiteX3" fmla="*/ 11685 w 248552"/>
                <a:gd name="connsiteY3" fmla="*/ 57444 h 283586"/>
                <a:gd name="connsiteX4" fmla="*/ 110007 w 248552"/>
                <a:gd name="connsiteY4" fmla="*/ 175432 h 283586"/>
                <a:gd name="connsiteX5" fmla="*/ 139504 w 248552"/>
                <a:gd name="connsiteY5" fmla="*/ 195096 h 283586"/>
                <a:gd name="connsiteX6" fmla="*/ 169001 w 248552"/>
                <a:gd name="connsiteY6" fmla="*/ 224593 h 283586"/>
                <a:gd name="connsiteX7" fmla="*/ 208330 w 248552"/>
                <a:gd name="connsiteY7" fmla="*/ 283586 h 283586"/>
                <a:gd name="connsiteX8" fmla="*/ 247659 w 248552"/>
                <a:gd name="connsiteY8" fmla="*/ 273754 h 283586"/>
                <a:gd name="connsiteX9" fmla="*/ 227994 w 248552"/>
                <a:gd name="connsiteY9" fmla="*/ 244257 h 283586"/>
                <a:gd name="connsiteX10" fmla="*/ 208330 w 248552"/>
                <a:gd name="connsiteY10" fmla="*/ 165599 h 283586"/>
                <a:gd name="connsiteX11" fmla="*/ 198498 w 248552"/>
                <a:gd name="connsiteY11" fmla="*/ 136103 h 283586"/>
                <a:gd name="connsiteX12" fmla="*/ 169001 w 248552"/>
                <a:gd name="connsiteY12" fmla="*/ 106606 h 283586"/>
                <a:gd name="connsiteX13" fmla="*/ 139504 w 248552"/>
                <a:gd name="connsiteY13" fmla="*/ 18115 h 283586"/>
                <a:gd name="connsiteX14" fmla="*/ 110007 w 248552"/>
                <a:gd name="connsiteY14" fmla="*/ 8283 h 283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8552" h="283586">
                  <a:moveTo>
                    <a:pt x="110007" y="8283"/>
                  </a:moveTo>
                  <a:cubicBezTo>
                    <a:pt x="93620" y="8283"/>
                    <a:pt x="63982" y="13969"/>
                    <a:pt x="41181" y="18115"/>
                  </a:cubicBezTo>
                  <a:cubicBezTo>
                    <a:pt x="27886" y="20532"/>
                    <a:pt x="9960" y="17137"/>
                    <a:pt x="1852" y="27948"/>
                  </a:cubicBezTo>
                  <a:cubicBezTo>
                    <a:pt x="-4366" y="36239"/>
                    <a:pt x="6652" y="48384"/>
                    <a:pt x="11685" y="57444"/>
                  </a:cubicBezTo>
                  <a:cubicBezTo>
                    <a:pt x="33023" y="95852"/>
                    <a:pt x="73624" y="151177"/>
                    <a:pt x="110007" y="175432"/>
                  </a:cubicBezTo>
                  <a:cubicBezTo>
                    <a:pt x="119839" y="181987"/>
                    <a:pt x="130426" y="187531"/>
                    <a:pt x="139504" y="195096"/>
                  </a:cubicBezTo>
                  <a:cubicBezTo>
                    <a:pt x="150186" y="203998"/>
                    <a:pt x="160464" y="213617"/>
                    <a:pt x="169001" y="224593"/>
                  </a:cubicBezTo>
                  <a:cubicBezTo>
                    <a:pt x="183511" y="243248"/>
                    <a:pt x="208330" y="283586"/>
                    <a:pt x="208330" y="283586"/>
                  </a:cubicBezTo>
                  <a:cubicBezTo>
                    <a:pt x="221440" y="280309"/>
                    <a:pt x="241616" y="285841"/>
                    <a:pt x="247659" y="273754"/>
                  </a:cubicBezTo>
                  <a:cubicBezTo>
                    <a:pt x="252944" y="263184"/>
                    <a:pt x="233279" y="254826"/>
                    <a:pt x="227994" y="244257"/>
                  </a:cubicBezTo>
                  <a:cubicBezTo>
                    <a:pt x="216756" y="221782"/>
                    <a:pt x="213939" y="188037"/>
                    <a:pt x="208330" y="165599"/>
                  </a:cubicBezTo>
                  <a:cubicBezTo>
                    <a:pt x="205816" y="155545"/>
                    <a:pt x="204247" y="144726"/>
                    <a:pt x="198498" y="136103"/>
                  </a:cubicBezTo>
                  <a:cubicBezTo>
                    <a:pt x="190785" y="124533"/>
                    <a:pt x="178833" y="116438"/>
                    <a:pt x="169001" y="106606"/>
                  </a:cubicBezTo>
                  <a:lnTo>
                    <a:pt x="139504" y="18115"/>
                  </a:lnTo>
                  <a:cubicBezTo>
                    <a:pt x="128207" y="-15778"/>
                    <a:pt x="126394" y="8283"/>
                    <a:pt x="110007" y="8283"/>
                  </a:cubicBezTo>
                  <a:close/>
                </a:path>
              </a:pathLst>
            </a:custGeom>
            <a:solidFill>
              <a:srgbClr val="00FD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D22117B3-82D0-7E42-A1EE-02F8E6C11E0D}"/>
                </a:ext>
              </a:extLst>
            </p:cNvPr>
            <p:cNvSpPr/>
            <p:nvPr/>
          </p:nvSpPr>
          <p:spPr>
            <a:xfrm>
              <a:off x="6921910" y="3803264"/>
              <a:ext cx="344129" cy="257459"/>
            </a:xfrm>
            <a:custGeom>
              <a:avLst/>
              <a:gdLst>
                <a:gd name="connsiteX0" fmla="*/ 314632 w 344129"/>
                <a:gd name="connsiteY0" fmla="*/ 1820 h 257459"/>
                <a:gd name="connsiteX1" fmla="*/ 216309 w 344129"/>
                <a:gd name="connsiteY1" fmla="*/ 41149 h 257459"/>
                <a:gd name="connsiteX2" fmla="*/ 137651 w 344129"/>
                <a:gd name="connsiteY2" fmla="*/ 109975 h 257459"/>
                <a:gd name="connsiteX3" fmla="*/ 39329 w 344129"/>
                <a:gd name="connsiteY3" fmla="*/ 139471 h 257459"/>
                <a:gd name="connsiteX4" fmla="*/ 9832 w 344129"/>
                <a:gd name="connsiteY4" fmla="*/ 149304 h 257459"/>
                <a:gd name="connsiteX5" fmla="*/ 0 w 344129"/>
                <a:gd name="connsiteY5" fmla="*/ 178801 h 257459"/>
                <a:gd name="connsiteX6" fmla="*/ 29496 w 344129"/>
                <a:gd name="connsiteY6" fmla="*/ 237794 h 257459"/>
                <a:gd name="connsiteX7" fmla="*/ 58993 w 344129"/>
                <a:gd name="connsiteY7" fmla="*/ 257459 h 257459"/>
                <a:gd name="connsiteX8" fmla="*/ 117987 w 344129"/>
                <a:gd name="connsiteY8" fmla="*/ 237794 h 257459"/>
                <a:gd name="connsiteX9" fmla="*/ 196645 w 344129"/>
                <a:gd name="connsiteY9" fmla="*/ 218130 h 257459"/>
                <a:gd name="connsiteX10" fmla="*/ 245806 w 344129"/>
                <a:gd name="connsiteY10" fmla="*/ 188633 h 257459"/>
                <a:gd name="connsiteX11" fmla="*/ 304800 w 344129"/>
                <a:gd name="connsiteY11" fmla="*/ 149304 h 257459"/>
                <a:gd name="connsiteX12" fmla="*/ 324464 w 344129"/>
                <a:gd name="connsiteY12" fmla="*/ 119807 h 257459"/>
                <a:gd name="connsiteX13" fmla="*/ 344129 w 344129"/>
                <a:gd name="connsiteY13" fmla="*/ 60813 h 257459"/>
                <a:gd name="connsiteX14" fmla="*/ 314632 w 344129"/>
                <a:gd name="connsiteY14" fmla="*/ 1820 h 257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4129" h="257459">
                  <a:moveTo>
                    <a:pt x="314632" y="1820"/>
                  </a:moveTo>
                  <a:cubicBezTo>
                    <a:pt x="293329" y="-1457"/>
                    <a:pt x="242629" y="14828"/>
                    <a:pt x="216309" y="41149"/>
                  </a:cubicBezTo>
                  <a:cubicBezTo>
                    <a:pt x="180804" y="76655"/>
                    <a:pt x="211941" y="91403"/>
                    <a:pt x="137651" y="109975"/>
                  </a:cubicBezTo>
                  <a:cubicBezTo>
                    <a:pt x="78218" y="124833"/>
                    <a:pt x="111134" y="115536"/>
                    <a:pt x="39329" y="139471"/>
                  </a:cubicBezTo>
                  <a:lnTo>
                    <a:pt x="9832" y="149304"/>
                  </a:lnTo>
                  <a:cubicBezTo>
                    <a:pt x="6555" y="159136"/>
                    <a:pt x="0" y="168437"/>
                    <a:pt x="0" y="178801"/>
                  </a:cubicBezTo>
                  <a:cubicBezTo>
                    <a:pt x="0" y="194794"/>
                    <a:pt x="19555" y="227852"/>
                    <a:pt x="29496" y="237794"/>
                  </a:cubicBezTo>
                  <a:cubicBezTo>
                    <a:pt x="37852" y="246150"/>
                    <a:pt x="49161" y="250904"/>
                    <a:pt x="58993" y="257459"/>
                  </a:cubicBezTo>
                  <a:cubicBezTo>
                    <a:pt x="78658" y="250904"/>
                    <a:pt x="97661" y="241859"/>
                    <a:pt x="117987" y="237794"/>
                  </a:cubicBezTo>
                  <a:cubicBezTo>
                    <a:pt x="136683" y="234055"/>
                    <a:pt x="176490" y="228207"/>
                    <a:pt x="196645" y="218130"/>
                  </a:cubicBezTo>
                  <a:cubicBezTo>
                    <a:pt x="213738" y="209584"/>
                    <a:pt x="229683" y="198893"/>
                    <a:pt x="245806" y="188633"/>
                  </a:cubicBezTo>
                  <a:cubicBezTo>
                    <a:pt x="265745" y="175945"/>
                    <a:pt x="304800" y="149304"/>
                    <a:pt x="304800" y="149304"/>
                  </a:cubicBezTo>
                  <a:cubicBezTo>
                    <a:pt x="311355" y="139472"/>
                    <a:pt x="319665" y="130605"/>
                    <a:pt x="324464" y="119807"/>
                  </a:cubicBezTo>
                  <a:cubicBezTo>
                    <a:pt x="332883" y="100865"/>
                    <a:pt x="344129" y="60813"/>
                    <a:pt x="344129" y="60813"/>
                  </a:cubicBezTo>
                  <a:cubicBezTo>
                    <a:pt x="323340" y="-22342"/>
                    <a:pt x="335935" y="5097"/>
                    <a:pt x="314632" y="1820"/>
                  </a:cubicBezTo>
                  <a:close/>
                </a:path>
              </a:pathLst>
            </a:custGeom>
            <a:solidFill>
              <a:srgbClr val="00FDFF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C64D56B4-4178-264F-B683-5DC3AAE16BF7}"/>
                </a:ext>
              </a:extLst>
            </p:cNvPr>
            <p:cNvSpPr/>
            <p:nvPr/>
          </p:nvSpPr>
          <p:spPr>
            <a:xfrm>
              <a:off x="6174658" y="4168579"/>
              <a:ext cx="245934" cy="236273"/>
            </a:xfrm>
            <a:custGeom>
              <a:avLst/>
              <a:gdLst>
                <a:gd name="connsiteX0" fmla="*/ 157316 w 245934"/>
                <a:gd name="connsiteY0" fmla="*/ 298 h 236273"/>
                <a:gd name="connsiteX1" fmla="*/ 49161 w 245934"/>
                <a:gd name="connsiteY1" fmla="*/ 39627 h 236273"/>
                <a:gd name="connsiteX2" fmla="*/ 39329 w 245934"/>
                <a:gd name="connsiteY2" fmla="*/ 69124 h 236273"/>
                <a:gd name="connsiteX3" fmla="*/ 29497 w 245934"/>
                <a:gd name="connsiteY3" fmla="*/ 128118 h 236273"/>
                <a:gd name="connsiteX4" fmla="*/ 0 w 245934"/>
                <a:gd name="connsiteY4" fmla="*/ 147782 h 236273"/>
                <a:gd name="connsiteX5" fmla="*/ 9832 w 245934"/>
                <a:gd name="connsiteY5" fmla="*/ 177279 h 236273"/>
                <a:gd name="connsiteX6" fmla="*/ 68826 w 245934"/>
                <a:gd name="connsiteY6" fmla="*/ 206776 h 236273"/>
                <a:gd name="connsiteX7" fmla="*/ 127819 w 245934"/>
                <a:gd name="connsiteY7" fmla="*/ 236273 h 236273"/>
                <a:gd name="connsiteX8" fmla="*/ 216310 w 245934"/>
                <a:gd name="connsiteY8" fmla="*/ 196944 h 236273"/>
                <a:gd name="connsiteX9" fmla="*/ 235974 w 245934"/>
                <a:gd name="connsiteY9" fmla="*/ 167447 h 236273"/>
                <a:gd name="connsiteX10" fmla="*/ 235974 w 245934"/>
                <a:gd name="connsiteY10" fmla="*/ 108453 h 236273"/>
                <a:gd name="connsiteX11" fmla="*/ 206477 w 245934"/>
                <a:gd name="connsiteY11" fmla="*/ 88789 h 236273"/>
                <a:gd name="connsiteX12" fmla="*/ 196645 w 245934"/>
                <a:gd name="connsiteY12" fmla="*/ 59292 h 236273"/>
                <a:gd name="connsiteX13" fmla="*/ 157316 w 245934"/>
                <a:gd name="connsiteY13" fmla="*/ 298 h 23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5934" h="236273">
                  <a:moveTo>
                    <a:pt x="157316" y="298"/>
                  </a:moveTo>
                  <a:cubicBezTo>
                    <a:pt x="132735" y="-2979"/>
                    <a:pt x="67361" y="21427"/>
                    <a:pt x="49161" y="39627"/>
                  </a:cubicBezTo>
                  <a:cubicBezTo>
                    <a:pt x="41832" y="46956"/>
                    <a:pt x="41577" y="59007"/>
                    <a:pt x="39329" y="69124"/>
                  </a:cubicBezTo>
                  <a:cubicBezTo>
                    <a:pt x="35004" y="88585"/>
                    <a:pt x="38413" y="110287"/>
                    <a:pt x="29497" y="128118"/>
                  </a:cubicBezTo>
                  <a:cubicBezTo>
                    <a:pt x="24212" y="138687"/>
                    <a:pt x="9832" y="141227"/>
                    <a:pt x="0" y="147782"/>
                  </a:cubicBezTo>
                  <a:cubicBezTo>
                    <a:pt x="3277" y="157614"/>
                    <a:pt x="3358" y="169186"/>
                    <a:pt x="9832" y="177279"/>
                  </a:cubicBezTo>
                  <a:cubicBezTo>
                    <a:pt x="28618" y="200761"/>
                    <a:pt x="45076" y="194901"/>
                    <a:pt x="68826" y="206776"/>
                  </a:cubicBezTo>
                  <a:cubicBezTo>
                    <a:pt x="145077" y="244900"/>
                    <a:pt x="53670" y="211554"/>
                    <a:pt x="127819" y="236273"/>
                  </a:cubicBezTo>
                  <a:cubicBezTo>
                    <a:pt x="198023" y="212871"/>
                    <a:pt x="169566" y="228106"/>
                    <a:pt x="216310" y="196944"/>
                  </a:cubicBezTo>
                  <a:cubicBezTo>
                    <a:pt x="222865" y="187112"/>
                    <a:pt x="230689" y="178016"/>
                    <a:pt x="235974" y="167447"/>
                  </a:cubicBezTo>
                  <a:cubicBezTo>
                    <a:pt x="246059" y="147277"/>
                    <a:pt x="252110" y="128623"/>
                    <a:pt x="235974" y="108453"/>
                  </a:cubicBezTo>
                  <a:cubicBezTo>
                    <a:pt x="228592" y="99226"/>
                    <a:pt x="216309" y="95344"/>
                    <a:pt x="206477" y="88789"/>
                  </a:cubicBezTo>
                  <a:cubicBezTo>
                    <a:pt x="203200" y="78957"/>
                    <a:pt x="201678" y="68352"/>
                    <a:pt x="196645" y="59292"/>
                  </a:cubicBezTo>
                  <a:cubicBezTo>
                    <a:pt x="155498" y="-14773"/>
                    <a:pt x="181897" y="3575"/>
                    <a:pt x="157316" y="298"/>
                  </a:cubicBezTo>
                  <a:close/>
                </a:path>
              </a:pathLst>
            </a:custGeom>
            <a:solidFill>
              <a:srgbClr val="FFFF00">
                <a:alpha val="3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9333B410-DF15-E640-83F3-A2E0D473CC14}"/>
                </a:ext>
              </a:extLst>
            </p:cNvPr>
            <p:cNvSpPr/>
            <p:nvPr/>
          </p:nvSpPr>
          <p:spPr>
            <a:xfrm>
              <a:off x="7261062" y="3419631"/>
              <a:ext cx="181957" cy="208326"/>
            </a:xfrm>
            <a:custGeom>
              <a:avLst/>
              <a:gdLst>
                <a:gd name="connsiteX0" fmla="*/ 157316 w 245934"/>
                <a:gd name="connsiteY0" fmla="*/ 298 h 236273"/>
                <a:gd name="connsiteX1" fmla="*/ 49161 w 245934"/>
                <a:gd name="connsiteY1" fmla="*/ 39627 h 236273"/>
                <a:gd name="connsiteX2" fmla="*/ 39329 w 245934"/>
                <a:gd name="connsiteY2" fmla="*/ 69124 h 236273"/>
                <a:gd name="connsiteX3" fmla="*/ 29497 w 245934"/>
                <a:gd name="connsiteY3" fmla="*/ 128118 h 236273"/>
                <a:gd name="connsiteX4" fmla="*/ 0 w 245934"/>
                <a:gd name="connsiteY4" fmla="*/ 147782 h 236273"/>
                <a:gd name="connsiteX5" fmla="*/ 9832 w 245934"/>
                <a:gd name="connsiteY5" fmla="*/ 177279 h 236273"/>
                <a:gd name="connsiteX6" fmla="*/ 68826 w 245934"/>
                <a:gd name="connsiteY6" fmla="*/ 206776 h 236273"/>
                <a:gd name="connsiteX7" fmla="*/ 127819 w 245934"/>
                <a:gd name="connsiteY7" fmla="*/ 236273 h 236273"/>
                <a:gd name="connsiteX8" fmla="*/ 216310 w 245934"/>
                <a:gd name="connsiteY8" fmla="*/ 196944 h 236273"/>
                <a:gd name="connsiteX9" fmla="*/ 235974 w 245934"/>
                <a:gd name="connsiteY9" fmla="*/ 167447 h 236273"/>
                <a:gd name="connsiteX10" fmla="*/ 235974 w 245934"/>
                <a:gd name="connsiteY10" fmla="*/ 108453 h 236273"/>
                <a:gd name="connsiteX11" fmla="*/ 206477 w 245934"/>
                <a:gd name="connsiteY11" fmla="*/ 88789 h 236273"/>
                <a:gd name="connsiteX12" fmla="*/ 196645 w 245934"/>
                <a:gd name="connsiteY12" fmla="*/ 59292 h 236273"/>
                <a:gd name="connsiteX13" fmla="*/ 157316 w 245934"/>
                <a:gd name="connsiteY13" fmla="*/ 298 h 23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5934" h="236273">
                  <a:moveTo>
                    <a:pt x="157316" y="298"/>
                  </a:moveTo>
                  <a:cubicBezTo>
                    <a:pt x="132735" y="-2979"/>
                    <a:pt x="67361" y="21427"/>
                    <a:pt x="49161" y="39627"/>
                  </a:cubicBezTo>
                  <a:cubicBezTo>
                    <a:pt x="41832" y="46956"/>
                    <a:pt x="41577" y="59007"/>
                    <a:pt x="39329" y="69124"/>
                  </a:cubicBezTo>
                  <a:cubicBezTo>
                    <a:pt x="35004" y="88585"/>
                    <a:pt x="38413" y="110287"/>
                    <a:pt x="29497" y="128118"/>
                  </a:cubicBezTo>
                  <a:cubicBezTo>
                    <a:pt x="24212" y="138687"/>
                    <a:pt x="9832" y="141227"/>
                    <a:pt x="0" y="147782"/>
                  </a:cubicBezTo>
                  <a:cubicBezTo>
                    <a:pt x="3277" y="157614"/>
                    <a:pt x="3358" y="169186"/>
                    <a:pt x="9832" y="177279"/>
                  </a:cubicBezTo>
                  <a:cubicBezTo>
                    <a:pt x="28618" y="200761"/>
                    <a:pt x="45076" y="194901"/>
                    <a:pt x="68826" y="206776"/>
                  </a:cubicBezTo>
                  <a:cubicBezTo>
                    <a:pt x="145077" y="244900"/>
                    <a:pt x="53670" y="211554"/>
                    <a:pt x="127819" y="236273"/>
                  </a:cubicBezTo>
                  <a:cubicBezTo>
                    <a:pt x="198023" y="212871"/>
                    <a:pt x="169566" y="228106"/>
                    <a:pt x="216310" y="196944"/>
                  </a:cubicBezTo>
                  <a:cubicBezTo>
                    <a:pt x="222865" y="187112"/>
                    <a:pt x="230689" y="178016"/>
                    <a:pt x="235974" y="167447"/>
                  </a:cubicBezTo>
                  <a:cubicBezTo>
                    <a:pt x="246059" y="147277"/>
                    <a:pt x="252110" y="128623"/>
                    <a:pt x="235974" y="108453"/>
                  </a:cubicBezTo>
                  <a:cubicBezTo>
                    <a:pt x="228592" y="99226"/>
                    <a:pt x="216309" y="95344"/>
                    <a:pt x="206477" y="88789"/>
                  </a:cubicBezTo>
                  <a:cubicBezTo>
                    <a:pt x="203200" y="78957"/>
                    <a:pt x="201678" y="68352"/>
                    <a:pt x="196645" y="59292"/>
                  </a:cubicBezTo>
                  <a:cubicBezTo>
                    <a:pt x="155498" y="-14773"/>
                    <a:pt x="181897" y="3575"/>
                    <a:pt x="157316" y="298"/>
                  </a:cubicBezTo>
                  <a:close/>
                </a:path>
              </a:pathLst>
            </a:cu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1E1EF3D-53E7-2240-8279-11CBE74BAD18}"/>
                </a:ext>
              </a:extLst>
            </p:cNvPr>
            <p:cNvSpPr txBox="1"/>
            <p:nvPr/>
          </p:nvSpPr>
          <p:spPr>
            <a:xfrm>
              <a:off x="6339243" y="3904062"/>
              <a:ext cx="7259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B3FDFF"/>
                  </a:solidFill>
                </a:rPr>
                <a:t>ER</a:t>
              </a:r>
              <a:r>
                <a:rPr lang="en-US" sz="1200" dirty="0">
                  <a:solidFill>
                    <a:srgbClr val="FFFF00"/>
                  </a:solidFill>
                </a:rPr>
                <a:t>K5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614DFB6-3A6D-4C49-BB2C-1DB51D825A80}"/>
              </a:ext>
            </a:extLst>
          </p:cNvPr>
          <p:cNvGrpSpPr/>
          <p:nvPr/>
        </p:nvGrpSpPr>
        <p:grpSpPr>
          <a:xfrm>
            <a:off x="2295231" y="2741841"/>
            <a:ext cx="1314949" cy="276999"/>
            <a:chOff x="2295231" y="2741841"/>
            <a:chExt cx="1314949" cy="276999"/>
          </a:xfrm>
        </p:grpSpPr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6E0D84C0-4F5F-D64C-AE28-65ECAB5CDC29}"/>
                </a:ext>
              </a:extLst>
            </p:cNvPr>
            <p:cNvSpPr/>
            <p:nvPr/>
          </p:nvSpPr>
          <p:spPr>
            <a:xfrm>
              <a:off x="3433048" y="2830669"/>
              <a:ext cx="177132" cy="138673"/>
            </a:xfrm>
            <a:custGeom>
              <a:avLst/>
              <a:gdLst>
                <a:gd name="connsiteX0" fmla="*/ 8242 w 177132"/>
                <a:gd name="connsiteY0" fmla="*/ 1021 h 138673"/>
                <a:gd name="connsiteX1" fmla="*/ 77068 w 177132"/>
                <a:gd name="connsiteY1" fmla="*/ 30518 h 138673"/>
                <a:gd name="connsiteX2" fmla="*/ 106565 w 177132"/>
                <a:gd name="connsiteY2" fmla="*/ 40350 h 138673"/>
                <a:gd name="connsiteX3" fmla="*/ 136062 w 177132"/>
                <a:gd name="connsiteY3" fmla="*/ 60015 h 138673"/>
                <a:gd name="connsiteX4" fmla="*/ 145894 w 177132"/>
                <a:gd name="connsiteY4" fmla="*/ 138673 h 138673"/>
                <a:gd name="connsiteX5" fmla="*/ 77068 w 177132"/>
                <a:gd name="connsiteY5" fmla="*/ 119008 h 138673"/>
                <a:gd name="connsiteX6" fmla="*/ 47571 w 177132"/>
                <a:gd name="connsiteY6" fmla="*/ 89512 h 138673"/>
                <a:gd name="connsiteX7" fmla="*/ 18075 w 177132"/>
                <a:gd name="connsiteY7" fmla="*/ 69847 h 138673"/>
                <a:gd name="connsiteX8" fmla="*/ 8242 w 177132"/>
                <a:gd name="connsiteY8" fmla="*/ 1021 h 13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132" h="138673">
                  <a:moveTo>
                    <a:pt x="8242" y="1021"/>
                  </a:moveTo>
                  <a:cubicBezTo>
                    <a:pt x="18074" y="-5534"/>
                    <a:pt x="53893" y="21248"/>
                    <a:pt x="77068" y="30518"/>
                  </a:cubicBezTo>
                  <a:cubicBezTo>
                    <a:pt x="86691" y="34367"/>
                    <a:pt x="97295" y="35715"/>
                    <a:pt x="106565" y="40350"/>
                  </a:cubicBezTo>
                  <a:cubicBezTo>
                    <a:pt x="117134" y="45635"/>
                    <a:pt x="126230" y="53460"/>
                    <a:pt x="136062" y="60015"/>
                  </a:cubicBezTo>
                  <a:cubicBezTo>
                    <a:pt x="181946" y="128840"/>
                    <a:pt x="195055" y="105898"/>
                    <a:pt x="145894" y="138673"/>
                  </a:cubicBezTo>
                  <a:cubicBezTo>
                    <a:pt x="140645" y="137361"/>
                    <a:pt x="85534" y="124652"/>
                    <a:pt x="77068" y="119008"/>
                  </a:cubicBezTo>
                  <a:cubicBezTo>
                    <a:pt x="65498" y="111295"/>
                    <a:pt x="58253" y="98414"/>
                    <a:pt x="47571" y="89512"/>
                  </a:cubicBezTo>
                  <a:cubicBezTo>
                    <a:pt x="38493" y="81947"/>
                    <a:pt x="27907" y="76402"/>
                    <a:pt x="18075" y="69847"/>
                  </a:cubicBezTo>
                  <a:cubicBezTo>
                    <a:pt x="-7044" y="32169"/>
                    <a:pt x="-1590" y="7576"/>
                    <a:pt x="8242" y="1021"/>
                  </a:cubicBezTo>
                  <a:close/>
                </a:path>
              </a:pathLst>
            </a:custGeom>
            <a:solidFill>
              <a:srgbClr val="D883FF">
                <a:alpha val="3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AAA3DCE-7E8A-2745-BDD1-00D3E028100D}"/>
                </a:ext>
              </a:extLst>
            </p:cNvPr>
            <p:cNvSpPr txBox="1"/>
            <p:nvPr/>
          </p:nvSpPr>
          <p:spPr>
            <a:xfrm>
              <a:off x="2295231" y="2741841"/>
              <a:ext cx="10339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D883FF"/>
                  </a:solidFill>
                </a:rPr>
                <a:t>ERK5 (Active)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05D61D7-0B9F-2546-B12B-F935D02EA0E2}"/>
              </a:ext>
            </a:extLst>
          </p:cNvPr>
          <p:cNvGrpSpPr/>
          <p:nvPr/>
        </p:nvGrpSpPr>
        <p:grpSpPr>
          <a:xfrm>
            <a:off x="4159870" y="4060723"/>
            <a:ext cx="3490637" cy="897576"/>
            <a:chOff x="4159870" y="4060723"/>
            <a:chExt cx="3490637" cy="897576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DEC7D387-416B-2F48-A641-336312701525}"/>
                </a:ext>
              </a:extLst>
            </p:cNvPr>
            <p:cNvSpPr/>
            <p:nvPr/>
          </p:nvSpPr>
          <p:spPr>
            <a:xfrm>
              <a:off x="4935421" y="4608136"/>
              <a:ext cx="216682" cy="248999"/>
            </a:xfrm>
            <a:custGeom>
              <a:avLst/>
              <a:gdLst>
                <a:gd name="connsiteX0" fmla="*/ 138024 w 216682"/>
                <a:gd name="connsiteY0" fmla="*/ 3193 h 248999"/>
                <a:gd name="connsiteX1" fmla="*/ 10205 w 216682"/>
                <a:gd name="connsiteY1" fmla="*/ 13025 h 248999"/>
                <a:gd name="connsiteX2" fmla="*/ 373 w 216682"/>
                <a:gd name="connsiteY2" fmla="*/ 42522 h 248999"/>
                <a:gd name="connsiteX3" fmla="*/ 20037 w 216682"/>
                <a:gd name="connsiteY3" fmla="*/ 101516 h 248999"/>
                <a:gd name="connsiteX4" fmla="*/ 59366 w 216682"/>
                <a:gd name="connsiteY4" fmla="*/ 160509 h 248999"/>
                <a:gd name="connsiteX5" fmla="*/ 88863 w 216682"/>
                <a:gd name="connsiteY5" fmla="*/ 219503 h 248999"/>
                <a:gd name="connsiteX6" fmla="*/ 147856 w 216682"/>
                <a:gd name="connsiteY6" fmla="*/ 248999 h 248999"/>
                <a:gd name="connsiteX7" fmla="*/ 187185 w 216682"/>
                <a:gd name="connsiteY7" fmla="*/ 239167 h 248999"/>
                <a:gd name="connsiteX8" fmla="*/ 216682 w 216682"/>
                <a:gd name="connsiteY8" fmla="*/ 170341 h 248999"/>
                <a:gd name="connsiteX9" fmla="*/ 206850 w 216682"/>
                <a:gd name="connsiteY9" fmla="*/ 91683 h 248999"/>
                <a:gd name="connsiteX10" fmla="*/ 187185 w 216682"/>
                <a:gd name="connsiteY10" fmla="*/ 62187 h 248999"/>
                <a:gd name="connsiteX11" fmla="*/ 177353 w 216682"/>
                <a:gd name="connsiteY11" fmla="*/ 32690 h 248999"/>
                <a:gd name="connsiteX12" fmla="*/ 157689 w 216682"/>
                <a:gd name="connsiteY12" fmla="*/ 3193 h 248999"/>
                <a:gd name="connsiteX13" fmla="*/ 138024 w 216682"/>
                <a:gd name="connsiteY13" fmla="*/ 3193 h 248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6682" h="248999">
                  <a:moveTo>
                    <a:pt x="138024" y="3193"/>
                  </a:moveTo>
                  <a:cubicBezTo>
                    <a:pt x="113443" y="4832"/>
                    <a:pt x="51293" y="1286"/>
                    <a:pt x="10205" y="13025"/>
                  </a:cubicBezTo>
                  <a:cubicBezTo>
                    <a:pt x="240" y="15872"/>
                    <a:pt x="-771" y="32221"/>
                    <a:pt x="373" y="42522"/>
                  </a:cubicBezTo>
                  <a:cubicBezTo>
                    <a:pt x="2662" y="63124"/>
                    <a:pt x="8539" y="84269"/>
                    <a:pt x="20037" y="101516"/>
                  </a:cubicBezTo>
                  <a:cubicBezTo>
                    <a:pt x="33147" y="121180"/>
                    <a:pt x="51893" y="138088"/>
                    <a:pt x="59366" y="160509"/>
                  </a:cubicBezTo>
                  <a:cubicBezTo>
                    <a:pt x="67363" y="184500"/>
                    <a:pt x="69802" y="200442"/>
                    <a:pt x="88863" y="219503"/>
                  </a:cubicBezTo>
                  <a:cubicBezTo>
                    <a:pt x="107922" y="238562"/>
                    <a:pt x="123867" y="241003"/>
                    <a:pt x="147856" y="248999"/>
                  </a:cubicBezTo>
                  <a:cubicBezTo>
                    <a:pt x="160966" y="245722"/>
                    <a:pt x="175941" y="246663"/>
                    <a:pt x="187185" y="239167"/>
                  </a:cubicBezTo>
                  <a:cubicBezTo>
                    <a:pt x="207556" y="225586"/>
                    <a:pt x="211748" y="190076"/>
                    <a:pt x="216682" y="170341"/>
                  </a:cubicBezTo>
                  <a:cubicBezTo>
                    <a:pt x="213405" y="144122"/>
                    <a:pt x="213803" y="117175"/>
                    <a:pt x="206850" y="91683"/>
                  </a:cubicBezTo>
                  <a:cubicBezTo>
                    <a:pt x="203741" y="80283"/>
                    <a:pt x="192470" y="72756"/>
                    <a:pt x="187185" y="62187"/>
                  </a:cubicBezTo>
                  <a:cubicBezTo>
                    <a:pt x="182550" y="52917"/>
                    <a:pt x="181988" y="41960"/>
                    <a:pt x="177353" y="32690"/>
                  </a:cubicBezTo>
                  <a:cubicBezTo>
                    <a:pt x="172068" y="22121"/>
                    <a:pt x="163769" y="13326"/>
                    <a:pt x="157689" y="3193"/>
                  </a:cubicBezTo>
                  <a:cubicBezTo>
                    <a:pt x="153918" y="-3091"/>
                    <a:pt x="162605" y="1554"/>
                    <a:pt x="138024" y="3193"/>
                  </a:cubicBezTo>
                  <a:close/>
                </a:path>
              </a:pathLst>
            </a:custGeom>
            <a:solidFill>
              <a:srgbClr val="FF8DFF">
                <a:alpha val="2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8DFF"/>
                </a:solidFill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D5217A25-7550-FA41-AAF4-B1DB10FEEFF9}"/>
                </a:ext>
              </a:extLst>
            </p:cNvPr>
            <p:cNvSpPr/>
            <p:nvPr/>
          </p:nvSpPr>
          <p:spPr>
            <a:xfrm>
              <a:off x="6985633" y="4316062"/>
              <a:ext cx="216682" cy="248999"/>
            </a:xfrm>
            <a:custGeom>
              <a:avLst/>
              <a:gdLst>
                <a:gd name="connsiteX0" fmla="*/ 138024 w 216682"/>
                <a:gd name="connsiteY0" fmla="*/ 3193 h 248999"/>
                <a:gd name="connsiteX1" fmla="*/ 10205 w 216682"/>
                <a:gd name="connsiteY1" fmla="*/ 13025 h 248999"/>
                <a:gd name="connsiteX2" fmla="*/ 373 w 216682"/>
                <a:gd name="connsiteY2" fmla="*/ 42522 h 248999"/>
                <a:gd name="connsiteX3" fmla="*/ 20037 w 216682"/>
                <a:gd name="connsiteY3" fmla="*/ 101516 h 248999"/>
                <a:gd name="connsiteX4" fmla="*/ 59366 w 216682"/>
                <a:gd name="connsiteY4" fmla="*/ 160509 h 248999"/>
                <a:gd name="connsiteX5" fmla="*/ 88863 w 216682"/>
                <a:gd name="connsiteY5" fmla="*/ 219503 h 248999"/>
                <a:gd name="connsiteX6" fmla="*/ 147856 w 216682"/>
                <a:gd name="connsiteY6" fmla="*/ 248999 h 248999"/>
                <a:gd name="connsiteX7" fmla="*/ 187185 w 216682"/>
                <a:gd name="connsiteY7" fmla="*/ 239167 h 248999"/>
                <a:gd name="connsiteX8" fmla="*/ 216682 w 216682"/>
                <a:gd name="connsiteY8" fmla="*/ 170341 h 248999"/>
                <a:gd name="connsiteX9" fmla="*/ 206850 w 216682"/>
                <a:gd name="connsiteY9" fmla="*/ 91683 h 248999"/>
                <a:gd name="connsiteX10" fmla="*/ 187185 w 216682"/>
                <a:gd name="connsiteY10" fmla="*/ 62187 h 248999"/>
                <a:gd name="connsiteX11" fmla="*/ 177353 w 216682"/>
                <a:gd name="connsiteY11" fmla="*/ 32690 h 248999"/>
                <a:gd name="connsiteX12" fmla="*/ 157689 w 216682"/>
                <a:gd name="connsiteY12" fmla="*/ 3193 h 248999"/>
                <a:gd name="connsiteX13" fmla="*/ 138024 w 216682"/>
                <a:gd name="connsiteY13" fmla="*/ 3193 h 248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6682" h="248999">
                  <a:moveTo>
                    <a:pt x="138024" y="3193"/>
                  </a:moveTo>
                  <a:cubicBezTo>
                    <a:pt x="113443" y="4832"/>
                    <a:pt x="51293" y="1286"/>
                    <a:pt x="10205" y="13025"/>
                  </a:cubicBezTo>
                  <a:cubicBezTo>
                    <a:pt x="240" y="15872"/>
                    <a:pt x="-771" y="32221"/>
                    <a:pt x="373" y="42522"/>
                  </a:cubicBezTo>
                  <a:cubicBezTo>
                    <a:pt x="2662" y="63124"/>
                    <a:pt x="8539" y="84269"/>
                    <a:pt x="20037" y="101516"/>
                  </a:cubicBezTo>
                  <a:cubicBezTo>
                    <a:pt x="33147" y="121180"/>
                    <a:pt x="51893" y="138088"/>
                    <a:pt x="59366" y="160509"/>
                  </a:cubicBezTo>
                  <a:cubicBezTo>
                    <a:pt x="67363" y="184500"/>
                    <a:pt x="69802" y="200442"/>
                    <a:pt x="88863" y="219503"/>
                  </a:cubicBezTo>
                  <a:cubicBezTo>
                    <a:pt x="107922" y="238562"/>
                    <a:pt x="123867" y="241003"/>
                    <a:pt x="147856" y="248999"/>
                  </a:cubicBezTo>
                  <a:cubicBezTo>
                    <a:pt x="160966" y="245722"/>
                    <a:pt x="175941" y="246663"/>
                    <a:pt x="187185" y="239167"/>
                  </a:cubicBezTo>
                  <a:cubicBezTo>
                    <a:pt x="207556" y="225586"/>
                    <a:pt x="211748" y="190076"/>
                    <a:pt x="216682" y="170341"/>
                  </a:cubicBezTo>
                  <a:cubicBezTo>
                    <a:pt x="213405" y="144122"/>
                    <a:pt x="213803" y="117175"/>
                    <a:pt x="206850" y="91683"/>
                  </a:cubicBezTo>
                  <a:cubicBezTo>
                    <a:pt x="203741" y="80283"/>
                    <a:pt x="192470" y="72756"/>
                    <a:pt x="187185" y="62187"/>
                  </a:cubicBezTo>
                  <a:cubicBezTo>
                    <a:pt x="182550" y="52917"/>
                    <a:pt x="181988" y="41960"/>
                    <a:pt x="177353" y="32690"/>
                  </a:cubicBezTo>
                  <a:cubicBezTo>
                    <a:pt x="172068" y="22121"/>
                    <a:pt x="163769" y="13326"/>
                    <a:pt x="157689" y="3193"/>
                  </a:cubicBezTo>
                  <a:cubicBezTo>
                    <a:pt x="153918" y="-3091"/>
                    <a:pt x="162605" y="1554"/>
                    <a:pt x="138024" y="3193"/>
                  </a:cubicBezTo>
                  <a:close/>
                </a:path>
              </a:pathLst>
            </a:custGeom>
            <a:solidFill>
              <a:srgbClr val="FF8DFF">
                <a:alpha val="2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8DFF"/>
                </a:solidFill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E7AA43AE-9176-2C43-8128-C0841DBEE867}"/>
                </a:ext>
              </a:extLst>
            </p:cNvPr>
            <p:cNvSpPr/>
            <p:nvPr/>
          </p:nvSpPr>
          <p:spPr>
            <a:xfrm>
              <a:off x="7442588" y="4060723"/>
              <a:ext cx="207919" cy="193126"/>
            </a:xfrm>
            <a:custGeom>
              <a:avLst/>
              <a:gdLst>
                <a:gd name="connsiteX0" fmla="*/ 138024 w 216682"/>
                <a:gd name="connsiteY0" fmla="*/ 3193 h 248999"/>
                <a:gd name="connsiteX1" fmla="*/ 10205 w 216682"/>
                <a:gd name="connsiteY1" fmla="*/ 13025 h 248999"/>
                <a:gd name="connsiteX2" fmla="*/ 373 w 216682"/>
                <a:gd name="connsiteY2" fmla="*/ 42522 h 248999"/>
                <a:gd name="connsiteX3" fmla="*/ 20037 w 216682"/>
                <a:gd name="connsiteY3" fmla="*/ 101516 h 248999"/>
                <a:gd name="connsiteX4" fmla="*/ 59366 w 216682"/>
                <a:gd name="connsiteY4" fmla="*/ 160509 h 248999"/>
                <a:gd name="connsiteX5" fmla="*/ 88863 w 216682"/>
                <a:gd name="connsiteY5" fmla="*/ 219503 h 248999"/>
                <a:gd name="connsiteX6" fmla="*/ 147856 w 216682"/>
                <a:gd name="connsiteY6" fmla="*/ 248999 h 248999"/>
                <a:gd name="connsiteX7" fmla="*/ 187185 w 216682"/>
                <a:gd name="connsiteY7" fmla="*/ 239167 h 248999"/>
                <a:gd name="connsiteX8" fmla="*/ 216682 w 216682"/>
                <a:gd name="connsiteY8" fmla="*/ 170341 h 248999"/>
                <a:gd name="connsiteX9" fmla="*/ 206850 w 216682"/>
                <a:gd name="connsiteY9" fmla="*/ 91683 h 248999"/>
                <a:gd name="connsiteX10" fmla="*/ 187185 w 216682"/>
                <a:gd name="connsiteY10" fmla="*/ 62187 h 248999"/>
                <a:gd name="connsiteX11" fmla="*/ 177353 w 216682"/>
                <a:gd name="connsiteY11" fmla="*/ 32690 h 248999"/>
                <a:gd name="connsiteX12" fmla="*/ 157689 w 216682"/>
                <a:gd name="connsiteY12" fmla="*/ 3193 h 248999"/>
                <a:gd name="connsiteX13" fmla="*/ 138024 w 216682"/>
                <a:gd name="connsiteY13" fmla="*/ 3193 h 248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6682" h="248999">
                  <a:moveTo>
                    <a:pt x="138024" y="3193"/>
                  </a:moveTo>
                  <a:cubicBezTo>
                    <a:pt x="113443" y="4832"/>
                    <a:pt x="51293" y="1286"/>
                    <a:pt x="10205" y="13025"/>
                  </a:cubicBezTo>
                  <a:cubicBezTo>
                    <a:pt x="240" y="15872"/>
                    <a:pt x="-771" y="32221"/>
                    <a:pt x="373" y="42522"/>
                  </a:cubicBezTo>
                  <a:cubicBezTo>
                    <a:pt x="2662" y="63124"/>
                    <a:pt x="8539" y="84269"/>
                    <a:pt x="20037" y="101516"/>
                  </a:cubicBezTo>
                  <a:cubicBezTo>
                    <a:pt x="33147" y="121180"/>
                    <a:pt x="51893" y="138088"/>
                    <a:pt x="59366" y="160509"/>
                  </a:cubicBezTo>
                  <a:cubicBezTo>
                    <a:pt x="67363" y="184500"/>
                    <a:pt x="69802" y="200442"/>
                    <a:pt x="88863" y="219503"/>
                  </a:cubicBezTo>
                  <a:cubicBezTo>
                    <a:pt x="107922" y="238562"/>
                    <a:pt x="123867" y="241003"/>
                    <a:pt x="147856" y="248999"/>
                  </a:cubicBezTo>
                  <a:cubicBezTo>
                    <a:pt x="160966" y="245722"/>
                    <a:pt x="175941" y="246663"/>
                    <a:pt x="187185" y="239167"/>
                  </a:cubicBezTo>
                  <a:cubicBezTo>
                    <a:pt x="207556" y="225586"/>
                    <a:pt x="211748" y="190076"/>
                    <a:pt x="216682" y="170341"/>
                  </a:cubicBezTo>
                  <a:cubicBezTo>
                    <a:pt x="213405" y="144122"/>
                    <a:pt x="213803" y="117175"/>
                    <a:pt x="206850" y="91683"/>
                  </a:cubicBezTo>
                  <a:cubicBezTo>
                    <a:pt x="203741" y="80283"/>
                    <a:pt x="192470" y="72756"/>
                    <a:pt x="187185" y="62187"/>
                  </a:cubicBezTo>
                  <a:cubicBezTo>
                    <a:pt x="182550" y="52917"/>
                    <a:pt x="181988" y="41960"/>
                    <a:pt x="177353" y="32690"/>
                  </a:cubicBezTo>
                  <a:cubicBezTo>
                    <a:pt x="172068" y="22121"/>
                    <a:pt x="163769" y="13326"/>
                    <a:pt x="157689" y="3193"/>
                  </a:cubicBezTo>
                  <a:cubicBezTo>
                    <a:pt x="153918" y="-3091"/>
                    <a:pt x="162605" y="1554"/>
                    <a:pt x="138024" y="3193"/>
                  </a:cubicBezTo>
                  <a:close/>
                </a:path>
              </a:pathLst>
            </a:custGeom>
            <a:solidFill>
              <a:srgbClr val="7030A0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8DFF"/>
                </a:solidFill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A6E42F4-48B7-6C43-8FE8-C07C5FDEC568}"/>
                </a:ext>
              </a:extLst>
            </p:cNvPr>
            <p:cNvSpPr/>
            <p:nvPr/>
          </p:nvSpPr>
          <p:spPr>
            <a:xfrm>
              <a:off x="6057146" y="4765173"/>
              <a:ext cx="207919" cy="193126"/>
            </a:xfrm>
            <a:custGeom>
              <a:avLst/>
              <a:gdLst>
                <a:gd name="connsiteX0" fmla="*/ 138024 w 216682"/>
                <a:gd name="connsiteY0" fmla="*/ 3193 h 248999"/>
                <a:gd name="connsiteX1" fmla="*/ 10205 w 216682"/>
                <a:gd name="connsiteY1" fmla="*/ 13025 h 248999"/>
                <a:gd name="connsiteX2" fmla="*/ 373 w 216682"/>
                <a:gd name="connsiteY2" fmla="*/ 42522 h 248999"/>
                <a:gd name="connsiteX3" fmla="*/ 20037 w 216682"/>
                <a:gd name="connsiteY3" fmla="*/ 101516 h 248999"/>
                <a:gd name="connsiteX4" fmla="*/ 59366 w 216682"/>
                <a:gd name="connsiteY4" fmla="*/ 160509 h 248999"/>
                <a:gd name="connsiteX5" fmla="*/ 88863 w 216682"/>
                <a:gd name="connsiteY5" fmla="*/ 219503 h 248999"/>
                <a:gd name="connsiteX6" fmla="*/ 147856 w 216682"/>
                <a:gd name="connsiteY6" fmla="*/ 248999 h 248999"/>
                <a:gd name="connsiteX7" fmla="*/ 187185 w 216682"/>
                <a:gd name="connsiteY7" fmla="*/ 239167 h 248999"/>
                <a:gd name="connsiteX8" fmla="*/ 216682 w 216682"/>
                <a:gd name="connsiteY8" fmla="*/ 170341 h 248999"/>
                <a:gd name="connsiteX9" fmla="*/ 206850 w 216682"/>
                <a:gd name="connsiteY9" fmla="*/ 91683 h 248999"/>
                <a:gd name="connsiteX10" fmla="*/ 187185 w 216682"/>
                <a:gd name="connsiteY10" fmla="*/ 62187 h 248999"/>
                <a:gd name="connsiteX11" fmla="*/ 177353 w 216682"/>
                <a:gd name="connsiteY11" fmla="*/ 32690 h 248999"/>
                <a:gd name="connsiteX12" fmla="*/ 157689 w 216682"/>
                <a:gd name="connsiteY12" fmla="*/ 3193 h 248999"/>
                <a:gd name="connsiteX13" fmla="*/ 138024 w 216682"/>
                <a:gd name="connsiteY13" fmla="*/ 3193 h 248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6682" h="248999">
                  <a:moveTo>
                    <a:pt x="138024" y="3193"/>
                  </a:moveTo>
                  <a:cubicBezTo>
                    <a:pt x="113443" y="4832"/>
                    <a:pt x="51293" y="1286"/>
                    <a:pt x="10205" y="13025"/>
                  </a:cubicBezTo>
                  <a:cubicBezTo>
                    <a:pt x="240" y="15872"/>
                    <a:pt x="-771" y="32221"/>
                    <a:pt x="373" y="42522"/>
                  </a:cubicBezTo>
                  <a:cubicBezTo>
                    <a:pt x="2662" y="63124"/>
                    <a:pt x="8539" y="84269"/>
                    <a:pt x="20037" y="101516"/>
                  </a:cubicBezTo>
                  <a:cubicBezTo>
                    <a:pt x="33147" y="121180"/>
                    <a:pt x="51893" y="138088"/>
                    <a:pt x="59366" y="160509"/>
                  </a:cubicBezTo>
                  <a:cubicBezTo>
                    <a:pt x="67363" y="184500"/>
                    <a:pt x="69802" y="200442"/>
                    <a:pt x="88863" y="219503"/>
                  </a:cubicBezTo>
                  <a:cubicBezTo>
                    <a:pt x="107922" y="238562"/>
                    <a:pt x="123867" y="241003"/>
                    <a:pt x="147856" y="248999"/>
                  </a:cubicBezTo>
                  <a:cubicBezTo>
                    <a:pt x="160966" y="245722"/>
                    <a:pt x="175941" y="246663"/>
                    <a:pt x="187185" y="239167"/>
                  </a:cubicBezTo>
                  <a:cubicBezTo>
                    <a:pt x="207556" y="225586"/>
                    <a:pt x="211748" y="190076"/>
                    <a:pt x="216682" y="170341"/>
                  </a:cubicBezTo>
                  <a:cubicBezTo>
                    <a:pt x="213405" y="144122"/>
                    <a:pt x="213803" y="117175"/>
                    <a:pt x="206850" y="91683"/>
                  </a:cubicBezTo>
                  <a:cubicBezTo>
                    <a:pt x="203741" y="80283"/>
                    <a:pt x="192470" y="72756"/>
                    <a:pt x="187185" y="62187"/>
                  </a:cubicBezTo>
                  <a:cubicBezTo>
                    <a:pt x="182550" y="52917"/>
                    <a:pt x="181988" y="41960"/>
                    <a:pt x="177353" y="32690"/>
                  </a:cubicBezTo>
                  <a:cubicBezTo>
                    <a:pt x="172068" y="22121"/>
                    <a:pt x="163769" y="13326"/>
                    <a:pt x="157689" y="3193"/>
                  </a:cubicBezTo>
                  <a:cubicBezTo>
                    <a:pt x="153918" y="-3091"/>
                    <a:pt x="162605" y="1554"/>
                    <a:pt x="138024" y="3193"/>
                  </a:cubicBezTo>
                  <a:close/>
                </a:path>
              </a:pathLst>
            </a:custGeom>
            <a:solidFill>
              <a:srgbClr val="7030A0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8DFF"/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018E217-2EEE-E44B-89BC-7EEAB795BF8B}"/>
                </a:ext>
              </a:extLst>
            </p:cNvPr>
            <p:cNvSpPr txBox="1"/>
            <p:nvPr/>
          </p:nvSpPr>
          <p:spPr>
            <a:xfrm>
              <a:off x="4159870" y="4440561"/>
              <a:ext cx="7259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7030A0"/>
                  </a:solidFill>
                </a:rPr>
                <a:t>CD</a:t>
              </a:r>
              <a:r>
                <a:rPr lang="en-US" sz="1200" dirty="0">
                  <a:solidFill>
                    <a:srgbClr val="FF8DFF"/>
                  </a:solidFill>
                </a:rPr>
                <a:t>K14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301C0D2-FA82-CB43-94FD-2B7AB48865E2}"/>
              </a:ext>
            </a:extLst>
          </p:cNvPr>
          <p:cNvGrpSpPr/>
          <p:nvPr/>
        </p:nvGrpSpPr>
        <p:grpSpPr>
          <a:xfrm>
            <a:off x="5951123" y="3031702"/>
            <a:ext cx="1187806" cy="1553764"/>
            <a:chOff x="5951123" y="3031702"/>
            <a:chExt cx="1187806" cy="1553764"/>
          </a:xfrm>
        </p:grpSpPr>
        <p:sp>
          <p:nvSpPr>
            <p:cNvPr id="53" name="Left Brace 52">
              <a:extLst>
                <a:ext uri="{FF2B5EF4-FFF2-40B4-BE49-F238E27FC236}">
                  <a16:creationId xmlns:a16="http://schemas.microsoft.com/office/drawing/2014/main" id="{C269A984-AAF6-4748-97D8-15739C102CB4}"/>
                </a:ext>
              </a:extLst>
            </p:cNvPr>
            <p:cNvSpPr/>
            <p:nvPr/>
          </p:nvSpPr>
          <p:spPr>
            <a:xfrm rot="20771295">
              <a:off x="5951123" y="4168548"/>
              <a:ext cx="172548" cy="416918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4" name="Left Brace 53">
              <a:extLst>
                <a:ext uri="{FF2B5EF4-FFF2-40B4-BE49-F238E27FC236}">
                  <a16:creationId xmlns:a16="http://schemas.microsoft.com/office/drawing/2014/main" id="{EAB1D67D-93BE-9C48-8B49-D3F866BC4AF7}"/>
                </a:ext>
              </a:extLst>
            </p:cNvPr>
            <p:cNvSpPr/>
            <p:nvPr/>
          </p:nvSpPr>
          <p:spPr>
            <a:xfrm rot="20771295">
              <a:off x="6912760" y="3499318"/>
              <a:ext cx="134195" cy="416918"/>
            </a:xfrm>
            <a:prstGeom prst="leftBrac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B4D1BBA-1A73-A344-BA0E-1558BAF8B624}"/>
                </a:ext>
              </a:extLst>
            </p:cNvPr>
            <p:cNvSpPr txBox="1"/>
            <p:nvPr/>
          </p:nvSpPr>
          <p:spPr>
            <a:xfrm>
              <a:off x="6412988" y="3031702"/>
              <a:ext cx="7259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</a:rPr>
                <a:t>DC</a:t>
              </a:r>
              <a:r>
                <a:rPr lang="en-US" sz="1200" dirty="0">
                  <a:solidFill>
                    <a:schemeClr val="accent4">
                      <a:lumMod val="50000"/>
                    </a:schemeClr>
                  </a:solidFill>
                </a:rPr>
                <a:t>LKI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5205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48519E-4B6B-3A47-BD3A-3C9D70DED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272" y="591871"/>
            <a:ext cx="11185071" cy="37081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30CC51E-96BC-7946-AFDC-6265DA9B1ED8}"/>
              </a:ext>
            </a:extLst>
          </p:cNvPr>
          <p:cNvSpPr/>
          <p:nvPr/>
        </p:nvSpPr>
        <p:spPr>
          <a:xfrm>
            <a:off x="212272" y="5405148"/>
            <a:ext cx="994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Plates: 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B0EC40-4740-C942-9C9F-CF2398182796}"/>
              </a:ext>
            </a:extLst>
          </p:cNvPr>
          <p:cNvSpPr/>
          <p:nvPr/>
        </p:nvSpPr>
        <p:spPr>
          <a:xfrm>
            <a:off x="212272" y="5774480"/>
            <a:ext cx="25412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C-7210-01-CMP-008-gray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FA82AC-8F94-8B42-B73A-44B45E1D5A0F}"/>
              </a:ext>
            </a:extLst>
          </p:cNvPr>
          <p:cNvSpPr/>
          <p:nvPr/>
        </p:nvSpPr>
        <p:spPr>
          <a:xfrm>
            <a:off x="212272" y="6143812"/>
            <a:ext cx="25412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C-7210-01-CMP-008-gray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89F7BA-F180-0E4D-A106-ED8F6B64DA9D}"/>
              </a:ext>
            </a:extLst>
          </p:cNvPr>
          <p:cNvSpPr/>
          <p:nvPr/>
        </p:nvSpPr>
        <p:spPr>
          <a:xfrm>
            <a:off x="4136572" y="5405148"/>
            <a:ext cx="1029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Cell lines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AE62FB-6CC1-6C42-A394-85241CDBC7F1}"/>
              </a:ext>
            </a:extLst>
          </p:cNvPr>
          <p:cNvSpPr/>
          <p:nvPr/>
        </p:nvSpPr>
        <p:spPr>
          <a:xfrm>
            <a:off x="4136571" y="5774480"/>
            <a:ext cx="7168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U2OS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7B7CB0-12EB-EC42-BA89-D62242354E5C}"/>
              </a:ext>
            </a:extLst>
          </p:cNvPr>
          <p:cNvSpPr/>
          <p:nvPr/>
        </p:nvSpPr>
        <p:spPr>
          <a:xfrm>
            <a:off x="4136571" y="6143812"/>
            <a:ext cx="675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A549</a:t>
            </a:r>
          </a:p>
        </p:txBody>
      </p:sp>
    </p:spTree>
    <p:extLst>
      <p:ext uri="{BB962C8B-B14F-4D97-AF65-F5344CB8AC3E}">
        <p14:creationId xmlns:p14="http://schemas.microsoft.com/office/powerpoint/2010/main" val="3904924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80A250A-F6B3-8E43-8806-507B10272FE1}"/>
              </a:ext>
            </a:extLst>
          </p:cNvPr>
          <p:cNvSpPr/>
          <p:nvPr/>
        </p:nvSpPr>
        <p:spPr>
          <a:xfrm>
            <a:off x="4842747" y="136097"/>
            <a:ext cx="213218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</a:rPr>
              <a:t>Replicates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B01DC2-B571-9B45-83AC-ED4021567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1206500"/>
            <a:ext cx="5006614" cy="48895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3343FE2-DED5-B64B-AEE4-DCEE9D2A48A5}"/>
              </a:ext>
            </a:extLst>
          </p:cNvPr>
          <p:cNvSpPr/>
          <p:nvPr/>
        </p:nvSpPr>
        <p:spPr>
          <a:xfrm>
            <a:off x="6814860" y="791001"/>
            <a:ext cx="42148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C-7210-01-CMP-008-gray_U2OS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C82409-44C9-E74C-8AF3-A318F768C0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4860" y="1206500"/>
            <a:ext cx="4973064" cy="49149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304EF0B-CD98-C941-8C59-4BDBDB7FDBD4}"/>
              </a:ext>
            </a:extLst>
          </p:cNvPr>
          <p:cNvSpPr/>
          <p:nvPr/>
        </p:nvSpPr>
        <p:spPr>
          <a:xfrm>
            <a:off x="685647" y="782428"/>
            <a:ext cx="41571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C-7210-01-CMP-008-gray_A549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672475A-FC4E-154F-AB30-C84406DA1447}"/>
              </a:ext>
            </a:extLst>
          </p:cNvPr>
          <p:cNvGrpSpPr/>
          <p:nvPr/>
        </p:nvGrpSpPr>
        <p:grpSpPr>
          <a:xfrm>
            <a:off x="4484315" y="1428759"/>
            <a:ext cx="436214" cy="1131332"/>
            <a:chOff x="4484315" y="1428759"/>
            <a:chExt cx="436214" cy="113133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4B57FE7-F655-D649-B984-B2CFB2671569}"/>
                </a:ext>
              </a:extLst>
            </p:cNvPr>
            <p:cNvSpPr/>
            <p:nvPr/>
          </p:nvSpPr>
          <p:spPr>
            <a:xfrm>
              <a:off x="4484315" y="1428759"/>
              <a:ext cx="423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C1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7E91CF2-8309-A24E-A7F9-142F22220A44}"/>
                </a:ext>
              </a:extLst>
            </p:cNvPr>
            <p:cNvSpPr/>
            <p:nvPr/>
          </p:nvSpPr>
          <p:spPr>
            <a:xfrm>
              <a:off x="4484315" y="1682759"/>
              <a:ext cx="423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C2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7E76DA4-BB9B-7140-9380-2D51FE435492}"/>
                </a:ext>
              </a:extLst>
            </p:cNvPr>
            <p:cNvSpPr/>
            <p:nvPr/>
          </p:nvSpPr>
          <p:spPr>
            <a:xfrm>
              <a:off x="4497015" y="1924059"/>
              <a:ext cx="423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C4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5BE3392-4424-D141-8528-98A0A06CA638}"/>
                </a:ext>
              </a:extLst>
            </p:cNvPr>
            <p:cNvSpPr/>
            <p:nvPr/>
          </p:nvSpPr>
          <p:spPr>
            <a:xfrm>
              <a:off x="4497015" y="2190759"/>
              <a:ext cx="423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C3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D2F69E1-B531-0945-81F7-C68C8DE6E0D9}"/>
              </a:ext>
            </a:extLst>
          </p:cNvPr>
          <p:cNvGrpSpPr/>
          <p:nvPr/>
        </p:nvGrpSpPr>
        <p:grpSpPr>
          <a:xfrm>
            <a:off x="10811561" y="1428759"/>
            <a:ext cx="436214" cy="1131332"/>
            <a:chOff x="4484315" y="1428759"/>
            <a:chExt cx="436214" cy="11313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182C55C-E269-864B-89D8-A174557C8088}"/>
                </a:ext>
              </a:extLst>
            </p:cNvPr>
            <p:cNvSpPr/>
            <p:nvPr/>
          </p:nvSpPr>
          <p:spPr>
            <a:xfrm>
              <a:off x="4484315" y="1428759"/>
              <a:ext cx="423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C1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382B861-A507-0E4B-9198-06DF390AD0C9}"/>
                </a:ext>
              </a:extLst>
            </p:cNvPr>
            <p:cNvSpPr/>
            <p:nvPr/>
          </p:nvSpPr>
          <p:spPr>
            <a:xfrm>
              <a:off x="4484315" y="1682759"/>
              <a:ext cx="423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C2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FB11F73-AF66-934B-B82A-565FEAE0A400}"/>
                </a:ext>
              </a:extLst>
            </p:cNvPr>
            <p:cNvSpPr/>
            <p:nvPr/>
          </p:nvSpPr>
          <p:spPr>
            <a:xfrm>
              <a:off x="4497015" y="1924059"/>
              <a:ext cx="423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C4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6B40EAA-2E5D-4D4D-8B81-0514728D2260}"/>
                </a:ext>
              </a:extLst>
            </p:cNvPr>
            <p:cNvSpPr/>
            <p:nvPr/>
          </p:nvSpPr>
          <p:spPr>
            <a:xfrm>
              <a:off x="4497015" y="2190759"/>
              <a:ext cx="423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C3</a:t>
              </a: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4214F414-89FB-9340-80BE-0E247BD71141}"/>
              </a:ext>
            </a:extLst>
          </p:cNvPr>
          <p:cNvSpPr/>
          <p:nvPr/>
        </p:nvSpPr>
        <p:spPr>
          <a:xfrm>
            <a:off x="479757" y="1433331"/>
            <a:ext cx="10768018" cy="1071896"/>
          </a:xfrm>
          <a:prstGeom prst="rect">
            <a:avLst/>
          </a:prstGeom>
          <a:solidFill>
            <a:srgbClr val="FF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58F65B3-6AFE-454D-B9FB-81A99D0F0854}"/>
              </a:ext>
            </a:extLst>
          </p:cNvPr>
          <p:cNvSpPr/>
          <p:nvPr/>
        </p:nvSpPr>
        <p:spPr>
          <a:xfrm>
            <a:off x="467057" y="2537984"/>
            <a:ext cx="10768018" cy="2875263"/>
          </a:xfrm>
          <a:prstGeom prst="rect">
            <a:avLst/>
          </a:prstGeom>
          <a:solidFill>
            <a:srgbClr val="00B0F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60E6799-A880-4246-85CE-5D99E24FF7D2}"/>
              </a:ext>
            </a:extLst>
          </p:cNvPr>
          <p:cNvSpPr/>
          <p:nvPr/>
        </p:nvSpPr>
        <p:spPr>
          <a:xfrm>
            <a:off x="467057" y="5425279"/>
            <a:ext cx="10768018" cy="313785"/>
          </a:xfrm>
          <a:prstGeom prst="rect">
            <a:avLst/>
          </a:prstGeom>
          <a:solidFill>
            <a:schemeClr val="bg1">
              <a:lumMod val="7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86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FD112E-F718-1647-AC50-9E9F82E01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01" y="762001"/>
            <a:ext cx="5301968" cy="54694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4660DA-79F0-9C4D-918C-A939356932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902" y="762001"/>
            <a:ext cx="5342964" cy="544982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226B717-7243-DE4F-B910-E631D393A5CD}"/>
              </a:ext>
            </a:extLst>
          </p:cNvPr>
          <p:cNvSpPr/>
          <p:nvPr/>
        </p:nvSpPr>
        <p:spPr>
          <a:xfrm>
            <a:off x="273465" y="5418034"/>
            <a:ext cx="5410604" cy="813433"/>
          </a:xfrm>
          <a:prstGeom prst="rect">
            <a:avLst/>
          </a:prstGeom>
          <a:solidFill>
            <a:schemeClr val="accent6">
              <a:alpha val="4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E0628C-C0AC-7049-A470-269D91540ED6}"/>
              </a:ext>
            </a:extLst>
          </p:cNvPr>
          <p:cNvSpPr/>
          <p:nvPr/>
        </p:nvSpPr>
        <p:spPr>
          <a:xfrm>
            <a:off x="6087082" y="5418034"/>
            <a:ext cx="5410604" cy="813433"/>
          </a:xfrm>
          <a:prstGeom prst="rect">
            <a:avLst/>
          </a:prstGeom>
          <a:solidFill>
            <a:schemeClr val="accent6">
              <a:alpha val="4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C25FA6-11BA-A54E-9D10-A74BDB9E44A9}"/>
              </a:ext>
            </a:extLst>
          </p:cNvPr>
          <p:cNvSpPr/>
          <p:nvPr/>
        </p:nvSpPr>
        <p:spPr>
          <a:xfrm>
            <a:off x="563390" y="6427802"/>
            <a:ext cx="53385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Compounds with distinct profiles compared to control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6900D3-D3E6-F44F-A93D-9EFDBE00A03D}"/>
              </a:ext>
            </a:extLst>
          </p:cNvPr>
          <p:cNvSpPr/>
          <p:nvPr/>
        </p:nvSpPr>
        <p:spPr>
          <a:xfrm>
            <a:off x="327783" y="1217095"/>
            <a:ext cx="5356286" cy="273775"/>
          </a:xfrm>
          <a:prstGeom prst="rect">
            <a:avLst/>
          </a:prstGeom>
          <a:solidFill>
            <a:schemeClr val="accent6">
              <a:alpha val="4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C365DDC-02C3-2C42-92B3-D8587470922E}"/>
              </a:ext>
            </a:extLst>
          </p:cNvPr>
          <p:cNvSpPr/>
          <p:nvPr/>
        </p:nvSpPr>
        <p:spPr>
          <a:xfrm>
            <a:off x="6141400" y="1080207"/>
            <a:ext cx="5356286" cy="273775"/>
          </a:xfrm>
          <a:prstGeom prst="rect">
            <a:avLst/>
          </a:prstGeom>
          <a:solidFill>
            <a:schemeClr val="accent6">
              <a:alpha val="4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1801F06-E83E-D047-8846-BF047626FA77}"/>
              </a:ext>
            </a:extLst>
          </p:cNvPr>
          <p:cNvSpPr/>
          <p:nvPr/>
        </p:nvSpPr>
        <p:spPr>
          <a:xfrm>
            <a:off x="927376" y="189763"/>
            <a:ext cx="41571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C-7210-01-CMP-008-gray_A549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7AC8753-6881-A04D-AF1B-D0FAE7036140}"/>
              </a:ext>
            </a:extLst>
          </p:cNvPr>
          <p:cNvSpPr/>
          <p:nvPr/>
        </p:nvSpPr>
        <p:spPr>
          <a:xfrm>
            <a:off x="6713834" y="193775"/>
            <a:ext cx="42148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C-7210-01-CMP-008-gray_U2OS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473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0B8332B-E8AA-B94F-B8BB-82A7C9CFFF52}"/>
              </a:ext>
            </a:extLst>
          </p:cNvPr>
          <p:cNvSpPr/>
          <p:nvPr/>
        </p:nvSpPr>
        <p:spPr>
          <a:xfrm>
            <a:off x="6951186" y="189763"/>
            <a:ext cx="42148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C-7210-01-CMP-008-gray_U2OS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27004DD-6C23-A84E-BF1E-E4791C26704B}"/>
              </a:ext>
            </a:extLst>
          </p:cNvPr>
          <p:cNvSpPr/>
          <p:nvPr/>
        </p:nvSpPr>
        <p:spPr>
          <a:xfrm>
            <a:off x="5258824" y="5150066"/>
            <a:ext cx="101633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1" dirty="0"/>
              <a:t>CDK14 /pan-TAIRE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E27D086-53D9-4147-8509-8178A7AA010C}"/>
              </a:ext>
            </a:extLst>
          </p:cNvPr>
          <p:cNvSpPr/>
          <p:nvPr/>
        </p:nvSpPr>
        <p:spPr>
          <a:xfrm>
            <a:off x="5258824" y="5257788"/>
            <a:ext cx="101633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1" dirty="0"/>
              <a:t>CDK14 /pan-TAIRE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9E1EE98-2B19-4843-A17E-DDFCF67AC7CC}"/>
              </a:ext>
            </a:extLst>
          </p:cNvPr>
          <p:cNvSpPr txBox="1"/>
          <p:nvPr/>
        </p:nvSpPr>
        <p:spPr>
          <a:xfrm>
            <a:off x="5268980" y="5379879"/>
            <a:ext cx="5873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SECRET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6FD30AC-24F4-FF4A-87EB-8CE103F0B738}"/>
              </a:ext>
            </a:extLst>
          </p:cNvPr>
          <p:cNvSpPr txBox="1"/>
          <p:nvPr/>
        </p:nvSpPr>
        <p:spPr>
          <a:xfrm>
            <a:off x="5258824" y="5511063"/>
            <a:ext cx="58736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SECRET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916AD2D3-18B4-E64B-8E28-895D4378EA12}"/>
              </a:ext>
            </a:extLst>
          </p:cNvPr>
          <p:cNvSpPr/>
          <p:nvPr/>
        </p:nvSpPr>
        <p:spPr>
          <a:xfrm>
            <a:off x="5351356" y="5174352"/>
            <a:ext cx="899360" cy="238017"/>
          </a:xfrm>
          <a:prstGeom prst="rect">
            <a:avLst/>
          </a:prstGeom>
          <a:solidFill>
            <a:srgbClr val="FF0000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6FE821D-D46B-604D-9E48-3FBFCC8A7816}"/>
              </a:ext>
            </a:extLst>
          </p:cNvPr>
          <p:cNvGrpSpPr/>
          <p:nvPr/>
        </p:nvGrpSpPr>
        <p:grpSpPr>
          <a:xfrm>
            <a:off x="214857" y="189763"/>
            <a:ext cx="5552426" cy="5493016"/>
            <a:chOff x="214857" y="189763"/>
            <a:chExt cx="5552426" cy="549301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C6C2DCD-09F2-554B-8E2F-5285243176C0}"/>
                </a:ext>
              </a:extLst>
            </p:cNvPr>
            <p:cNvSpPr/>
            <p:nvPr/>
          </p:nvSpPr>
          <p:spPr>
            <a:xfrm>
              <a:off x="927376" y="189763"/>
              <a:ext cx="415710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</a:rPr>
                <a:t>C-7210-01-CMP-008-gray_A549</a:t>
              </a:r>
            </a:p>
            <a:p>
              <a:endParaRPr lang="en-US" sz="2400" b="1" dirty="0">
                <a:solidFill>
                  <a:srgbClr val="0070C0"/>
                </a:solidFill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E4F0BCF-9E03-5347-9CF6-325EF486F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4857" y="983223"/>
              <a:ext cx="5136499" cy="469955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70CE5A1-C6FA-FA4A-870A-85887A25352A}"/>
                </a:ext>
              </a:extLst>
            </p:cNvPr>
            <p:cNvSpPr txBox="1"/>
            <p:nvPr/>
          </p:nvSpPr>
          <p:spPr>
            <a:xfrm>
              <a:off x="5281556" y="3664580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DCLK1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5E6076B-C834-7E44-89D5-769389D0270A}"/>
                </a:ext>
              </a:extLst>
            </p:cNvPr>
            <p:cNvSpPr txBox="1"/>
            <p:nvPr/>
          </p:nvSpPr>
          <p:spPr>
            <a:xfrm>
              <a:off x="5281556" y="3772302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DCLK1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466817C-AA5B-6643-9A96-54001A6CECC3}"/>
                </a:ext>
              </a:extLst>
            </p:cNvPr>
            <p:cNvSpPr txBox="1"/>
            <p:nvPr/>
          </p:nvSpPr>
          <p:spPr>
            <a:xfrm>
              <a:off x="5281556" y="4017718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9DBC1AC-89EC-F346-B82B-C8F9273278C8}"/>
                </a:ext>
              </a:extLst>
            </p:cNvPr>
            <p:cNvSpPr txBox="1"/>
            <p:nvPr/>
          </p:nvSpPr>
          <p:spPr>
            <a:xfrm>
              <a:off x="5291749" y="4464826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PIN1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20413E6-B207-AF40-AD2A-CAF1321A1852}"/>
                </a:ext>
              </a:extLst>
            </p:cNvPr>
            <p:cNvSpPr txBox="1"/>
            <p:nvPr/>
          </p:nvSpPr>
          <p:spPr>
            <a:xfrm>
              <a:off x="5291749" y="4680270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371457B-FD41-FE46-B1C0-09C6F9B9DE57}"/>
                </a:ext>
              </a:extLst>
            </p:cNvPr>
            <p:cNvSpPr txBox="1"/>
            <p:nvPr/>
          </p:nvSpPr>
          <p:spPr>
            <a:xfrm>
              <a:off x="5293725" y="4915947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FBA0458-E338-9D42-8020-2F52D680BC10}"/>
                </a:ext>
              </a:extLst>
            </p:cNvPr>
            <p:cNvSpPr txBox="1"/>
            <p:nvPr/>
          </p:nvSpPr>
          <p:spPr>
            <a:xfrm>
              <a:off x="5281556" y="4232318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PIN1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E0716898-2108-F440-B668-D4837351BF9C}"/>
                </a:ext>
              </a:extLst>
            </p:cNvPr>
            <p:cNvSpPr txBox="1"/>
            <p:nvPr/>
          </p:nvSpPr>
          <p:spPr>
            <a:xfrm>
              <a:off x="5273889" y="5015403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FAK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7BDB305-40C4-8242-AD9B-34187038511D}"/>
              </a:ext>
            </a:extLst>
          </p:cNvPr>
          <p:cNvGrpSpPr/>
          <p:nvPr/>
        </p:nvGrpSpPr>
        <p:grpSpPr>
          <a:xfrm>
            <a:off x="6140783" y="1020760"/>
            <a:ext cx="6079047" cy="4754614"/>
            <a:chOff x="5084476" y="1287273"/>
            <a:chExt cx="6079047" cy="4754614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338D3A4-A7CE-CE43-8E6D-E6E2BA44516A}"/>
                </a:ext>
              </a:extLst>
            </p:cNvPr>
            <p:cNvSpPr/>
            <p:nvPr/>
          </p:nvSpPr>
          <p:spPr>
            <a:xfrm>
              <a:off x="10127393" y="5229910"/>
              <a:ext cx="1016334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b="1" dirty="0"/>
                <a:t>CDK14 /pan-TAIRE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50924B38-D3A9-324C-984F-C08E8C7F8BAF}"/>
                </a:ext>
              </a:extLst>
            </p:cNvPr>
            <p:cNvSpPr/>
            <p:nvPr/>
          </p:nvSpPr>
          <p:spPr>
            <a:xfrm>
              <a:off x="10147189" y="4787992"/>
              <a:ext cx="1016334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b="1" dirty="0"/>
                <a:t>CDK14 /pan-TAIRE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54052FF-F708-2B41-9F18-3C5C3A83F188}"/>
                </a:ext>
              </a:extLst>
            </p:cNvPr>
            <p:cNvGrpSpPr/>
            <p:nvPr/>
          </p:nvGrpSpPr>
          <p:grpSpPr>
            <a:xfrm>
              <a:off x="5084476" y="1287273"/>
              <a:ext cx="6059221" cy="4754614"/>
              <a:chOff x="6132779" y="983223"/>
              <a:chExt cx="6059221" cy="4754614"/>
            </a:xfrm>
          </p:grpSpPr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B0903A80-0613-9947-A36D-B92D4489F8F8}"/>
                  </a:ext>
                </a:extLst>
              </p:cNvPr>
              <p:cNvSpPr/>
              <p:nvPr/>
            </p:nvSpPr>
            <p:spPr>
              <a:xfrm>
                <a:off x="11264931" y="4967061"/>
                <a:ext cx="927069" cy="116924"/>
              </a:xfrm>
              <a:prstGeom prst="rect">
                <a:avLst/>
              </a:prstGeom>
              <a:solidFill>
                <a:srgbClr val="FF0000">
                  <a:alpha val="3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6375D0A-FB12-A94B-9A3A-CD79EA48D6EE}"/>
                  </a:ext>
                </a:extLst>
              </p:cNvPr>
              <p:cNvSpPr/>
              <p:nvPr/>
            </p:nvSpPr>
            <p:spPr>
              <a:xfrm>
                <a:off x="11264931" y="4509859"/>
                <a:ext cx="927014" cy="168941"/>
              </a:xfrm>
              <a:prstGeom prst="rect">
                <a:avLst/>
              </a:prstGeom>
              <a:solidFill>
                <a:srgbClr val="FF0000">
                  <a:alpha val="3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14AE13A8-6F7B-F945-BB7E-CE4D3142F254}"/>
                  </a:ext>
                </a:extLst>
              </p:cNvPr>
              <p:cNvGrpSpPr/>
              <p:nvPr/>
            </p:nvGrpSpPr>
            <p:grpSpPr>
              <a:xfrm>
                <a:off x="6132779" y="983223"/>
                <a:ext cx="5653331" cy="4754614"/>
                <a:chOff x="6132779" y="983223"/>
                <a:chExt cx="5653331" cy="4754614"/>
              </a:xfrm>
            </p:grpSpPr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137B3B36-B1F7-6F42-9F4F-D1C90C6EF5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32779" y="983223"/>
                  <a:ext cx="5132152" cy="4699556"/>
                </a:xfrm>
                <a:prstGeom prst="rect">
                  <a:avLst/>
                </a:prstGeom>
              </p:spPr>
            </p:pic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56F4B290-2E1C-0549-8245-92BE59E08EF5}"/>
                    </a:ext>
                  </a:extLst>
                </p:cNvPr>
                <p:cNvSpPr txBox="1"/>
                <p:nvPr/>
              </p:nvSpPr>
              <p:spPr>
                <a:xfrm>
                  <a:off x="11201992" y="4593428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DCLK1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97A445DE-9650-3745-A67E-72F14E6100B4}"/>
                    </a:ext>
                  </a:extLst>
                </p:cNvPr>
                <p:cNvSpPr txBox="1"/>
                <p:nvPr/>
              </p:nvSpPr>
              <p:spPr>
                <a:xfrm>
                  <a:off x="11198742" y="4700503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DCLK1</a:t>
                  </a:r>
                </a:p>
              </p:txBody>
            </p:sp>
            <p:sp>
              <p:nvSpPr>
                <p:cNvPr id="88" name="TextBox 87">
                  <a:extLst>
                    <a:ext uri="{FF2B5EF4-FFF2-40B4-BE49-F238E27FC236}">
                      <a16:creationId xmlns:a16="http://schemas.microsoft.com/office/drawing/2014/main" id="{091122A0-B5EA-AA4A-8549-F07A408D220F}"/>
                    </a:ext>
                  </a:extLst>
                </p:cNvPr>
                <p:cNvSpPr txBox="1"/>
                <p:nvPr/>
              </p:nvSpPr>
              <p:spPr>
                <a:xfrm>
                  <a:off x="11198742" y="4828050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ERK5</a:t>
                  </a:r>
                </a:p>
              </p:txBody>
            </p: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E8B917D9-B4DE-E447-A469-7839BF2AC5E8}"/>
                    </a:ext>
                  </a:extLst>
                </p:cNvPr>
                <p:cNvSpPr txBox="1"/>
                <p:nvPr/>
              </p:nvSpPr>
              <p:spPr>
                <a:xfrm>
                  <a:off x="11208108" y="4238464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ERK5</a:t>
                  </a:r>
                </a:p>
              </p:txBody>
            </p:sp>
            <p:sp>
              <p:nvSpPr>
                <p:cNvPr id="90" name="TextBox 89">
                  <a:extLst>
                    <a:ext uri="{FF2B5EF4-FFF2-40B4-BE49-F238E27FC236}">
                      <a16:creationId xmlns:a16="http://schemas.microsoft.com/office/drawing/2014/main" id="{B7C94DFE-1657-3647-9CC1-384B5304983A}"/>
                    </a:ext>
                  </a:extLst>
                </p:cNvPr>
                <p:cNvSpPr txBox="1"/>
                <p:nvPr/>
              </p:nvSpPr>
              <p:spPr>
                <a:xfrm>
                  <a:off x="11208108" y="5522393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ERK5</a:t>
                  </a:r>
                </a:p>
              </p:txBody>
            </p:sp>
            <p:sp>
              <p:nvSpPr>
                <p:cNvPr id="91" name="TextBox 90">
                  <a:extLst>
                    <a:ext uri="{FF2B5EF4-FFF2-40B4-BE49-F238E27FC236}">
                      <a16:creationId xmlns:a16="http://schemas.microsoft.com/office/drawing/2014/main" id="{C4A595B4-EA3C-6A48-AAF2-180223F4850C}"/>
                    </a:ext>
                  </a:extLst>
                </p:cNvPr>
                <p:cNvSpPr txBox="1"/>
                <p:nvPr/>
              </p:nvSpPr>
              <p:spPr>
                <a:xfrm>
                  <a:off x="11198742" y="5159577"/>
                  <a:ext cx="58736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SECRET</a:t>
                  </a:r>
                </a:p>
              </p:txBody>
            </p:sp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A00B56D3-566F-E048-87FD-4C05BB2DAA00}"/>
                    </a:ext>
                  </a:extLst>
                </p:cNvPr>
                <p:cNvSpPr txBox="1"/>
                <p:nvPr/>
              </p:nvSpPr>
              <p:spPr>
                <a:xfrm>
                  <a:off x="11198742" y="5275660"/>
                  <a:ext cx="58736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SECRET</a:t>
                  </a:r>
                </a:p>
              </p:txBody>
            </p:sp>
            <p:sp>
              <p:nvSpPr>
                <p:cNvPr id="95" name="TextBox 94">
                  <a:extLst>
                    <a:ext uri="{FF2B5EF4-FFF2-40B4-BE49-F238E27FC236}">
                      <a16:creationId xmlns:a16="http://schemas.microsoft.com/office/drawing/2014/main" id="{609555CB-6B8E-7344-8CF3-2CAF9180515D}"/>
                    </a:ext>
                  </a:extLst>
                </p:cNvPr>
                <p:cNvSpPr txBox="1"/>
                <p:nvPr/>
              </p:nvSpPr>
              <p:spPr>
                <a:xfrm>
                  <a:off x="11196971" y="4056506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PIN1</a:t>
                  </a:r>
                </a:p>
              </p:txBody>
            </p:sp>
            <p:sp>
              <p:nvSpPr>
                <p:cNvPr id="96" name="TextBox 95">
                  <a:extLst>
                    <a:ext uri="{FF2B5EF4-FFF2-40B4-BE49-F238E27FC236}">
                      <a16:creationId xmlns:a16="http://schemas.microsoft.com/office/drawing/2014/main" id="{C964C0B8-CB5E-0D4F-A248-116DEFCD3F8C}"/>
                    </a:ext>
                  </a:extLst>
                </p:cNvPr>
                <p:cNvSpPr txBox="1"/>
                <p:nvPr/>
              </p:nvSpPr>
              <p:spPr>
                <a:xfrm>
                  <a:off x="11196971" y="3913083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PIN1</a:t>
                  </a:r>
                </a:p>
              </p:txBody>
            </p:sp>
            <p:sp>
              <p:nvSpPr>
                <p:cNvPr id="101" name="TextBox 100">
                  <a:extLst>
                    <a:ext uri="{FF2B5EF4-FFF2-40B4-BE49-F238E27FC236}">
                      <a16:creationId xmlns:a16="http://schemas.microsoft.com/office/drawing/2014/main" id="{BA25DBB8-A2A2-0941-9BCA-B68F5E06A9ED}"/>
                    </a:ext>
                  </a:extLst>
                </p:cNvPr>
                <p:cNvSpPr txBox="1"/>
                <p:nvPr/>
              </p:nvSpPr>
              <p:spPr>
                <a:xfrm>
                  <a:off x="11196971" y="5041943"/>
                  <a:ext cx="473558" cy="21544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 b="1" dirty="0"/>
                    <a:t>FAK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74875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C6C2DCD-09F2-554B-8E2F-5285243176C0}"/>
              </a:ext>
            </a:extLst>
          </p:cNvPr>
          <p:cNvSpPr/>
          <p:nvPr/>
        </p:nvSpPr>
        <p:spPr>
          <a:xfrm>
            <a:off x="3600397" y="230670"/>
            <a:ext cx="524553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 (Merged data)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CF8B1DD-EE46-5144-BFDB-663F4EA12B34}"/>
              </a:ext>
            </a:extLst>
          </p:cNvPr>
          <p:cNvSpPr/>
          <p:nvPr/>
        </p:nvSpPr>
        <p:spPr>
          <a:xfrm>
            <a:off x="594169" y="6111979"/>
            <a:ext cx="1107726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</a:rPr>
              <a:t>Note: Compound(active state) targeting ERK5 displayed similar profiles, and </a:t>
            </a:r>
            <a:r>
              <a:rPr lang="en-US" sz="2400" b="1" dirty="0" err="1">
                <a:solidFill>
                  <a:srgbClr val="002060"/>
                </a:solidFill>
              </a:rPr>
              <a:t>disilimar</a:t>
            </a:r>
            <a:r>
              <a:rPr lang="en-US" sz="2400" b="1" dirty="0">
                <a:solidFill>
                  <a:srgbClr val="002060"/>
                </a:solidFill>
              </a:rPr>
              <a:t> </a:t>
            </a:r>
          </a:p>
          <a:p>
            <a:pPr algn="ctr"/>
            <a:r>
              <a:rPr lang="en-US" sz="2400" b="1" dirty="0">
                <a:solidFill>
                  <a:srgbClr val="002060"/>
                </a:solidFill>
              </a:rPr>
              <a:t>with inactive compound</a:t>
            </a:r>
          </a:p>
          <a:p>
            <a:pPr algn="ctr"/>
            <a:endParaRPr lang="en-US" sz="2400" b="1" dirty="0">
              <a:solidFill>
                <a:srgbClr val="002060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4F2792A-33CB-CC45-AB12-F7F9F31D12A1}"/>
              </a:ext>
            </a:extLst>
          </p:cNvPr>
          <p:cNvGrpSpPr/>
          <p:nvPr/>
        </p:nvGrpSpPr>
        <p:grpSpPr>
          <a:xfrm>
            <a:off x="3067647" y="1061667"/>
            <a:ext cx="6130305" cy="4744911"/>
            <a:chOff x="380966" y="979700"/>
            <a:chExt cx="6130305" cy="474491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81FC5F0-F652-1D40-8626-5931F4F888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0966" y="979700"/>
              <a:ext cx="5137818" cy="4703079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488FD0F-7B53-A045-8A3D-2CC47E0C277E}"/>
                </a:ext>
              </a:extLst>
            </p:cNvPr>
            <p:cNvSpPr txBox="1"/>
            <p:nvPr/>
          </p:nvSpPr>
          <p:spPr>
            <a:xfrm>
              <a:off x="5479265" y="3651426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DCLK1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3CEEF99-360A-194B-83C7-3017C2F92F8F}"/>
                </a:ext>
              </a:extLst>
            </p:cNvPr>
            <p:cNvSpPr txBox="1"/>
            <p:nvPr/>
          </p:nvSpPr>
          <p:spPr>
            <a:xfrm>
              <a:off x="5472594" y="3758052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DCLK1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6464809-649F-B943-915A-0FE7777E9C1A}"/>
                </a:ext>
              </a:extLst>
            </p:cNvPr>
            <p:cNvSpPr txBox="1"/>
            <p:nvPr/>
          </p:nvSpPr>
          <p:spPr>
            <a:xfrm>
              <a:off x="5474423" y="3874994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85FB685-A44A-A149-851B-96BEA70FEBA1}"/>
                </a:ext>
              </a:extLst>
            </p:cNvPr>
            <p:cNvSpPr txBox="1"/>
            <p:nvPr/>
          </p:nvSpPr>
          <p:spPr>
            <a:xfrm>
              <a:off x="5491669" y="4211785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PIN1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17CF893-E7A2-3843-9A2E-AC8923C98CA7}"/>
                </a:ext>
              </a:extLst>
            </p:cNvPr>
            <p:cNvSpPr txBox="1"/>
            <p:nvPr/>
          </p:nvSpPr>
          <p:spPr>
            <a:xfrm>
              <a:off x="5495689" y="4305470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PIN1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0DA0E83-56CC-454A-85BE-C89EE90156CE}"/>
                </a:ext>
              </a:extLst>
            </p:cNvPr>
            <p:cNvSpPr txBox="1"/>
            <p:nvPr/>
          </p:nvSpPr>
          <p:spPr>
            <a:xfrm>
              <a:off x="5491669" y="4678800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78F654A-CFA9-3140-BE31-44182C0ABD98}"/>
                </a:ext>
              </a:extLst>
            </p:cNvPr>
            <p:cNvSpPr txBox="1"/>
            <p:nvPr/>
          </p:nvSpPr>
          <p:spPr>
            <a:xfrm>
              <a:off x="5492054" y="4914337"/>
              <a:ext cx="47355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ERK5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8E9A2F5C-79F6-CF45-B623-8CB2EB9A39F0}"/>
                </a:ext>
              </a:extLst>
            </p:cNvPr>
            <p:cNvSpPr/>
            <p:nvPr/>
          </p:nvSpPr>
          <p:spPr>
            <a:xfrm>
              <a:off x="5488796" y="5038093"/>
              <a:ext cx="1016334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b="1" dirty="0"/>
                <a:t>CDK14 /pan-TAIRE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EF0963FC-E4BA-A64A-AF71-ACD11B237728}"/>
                </a:ext>
              </a:extLst>
            </p:cNvPr>
            <p:cNvSpPr/>
            <p:nvPr/>
          </p:nvSpPr>
          <p:spPr>
            <a:xfrm>
              <a:off x="5497827" y="5153939"/>
              <a:ext cx="561495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b="1" dirty="0"/>
                <a:t>FAK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3A1B95F-8CBD-6641-B7A9-C889C8DB4A95}"/>
                </a:ext>
              </a:extLst>
            </p:cNvPr>
            <p:cNvSpPr txBox="1"/>
            <p:nvPr/>
          </p:nvSpPr>
          <p:spPr>
            <a:xfrm>
              <a:off x="5492675" y="5257564"/>
              <a:ext cx="58736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SECRET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13C5485-9A8B-DC4F-9B6F-7A3818994BF8}"/>
                </a:ext>
              </a:extLst>
            </p:cNvPr>
            <p:cNvSpPr txBox="1"/>
            <p:nvPr/>
          </p:nvSpPr>
          <p:spPr>
            <a:xfrm>
              <a:off x="5492675" y="5363998"/>
              <a:ext cx="58736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SECRET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1BDD2806-1D5D-154D-AB09-2055B8F4EF14}"/>
                </a:ext>
              </a:extLst>
            </p:cNvPr>
            <p:cNvSpPr/>
            <p:nvPr/>
          </p:nvSpPr>
          <p:spPr>
            <a:xfrm>
              <a:off x="5494937" y="5509167"/>
              <a:ext cx="1016334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800" b="1" dirty="0"/>
                <a:t>CDK14 /pan-TAIRE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8214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FDAF2FA-8C1F-DB48-8EB7-D83FAA7C12E7}"/>
              </a:ext>
            </a:extLst>
          </p:cNvPr>
          <p:cNvSpPr/>
          <p:nvPr/>
        </p:nvSpPr>
        <p:spPr>
          <a:xfrm>
            <a:off x="0" y="1443302"/>
            <a:ext cx="4440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C-7210-01-CMP-008-gray_A549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DCFA4F4-79DC-9247-A056-0ACC96B64AB6}"/>
              </a:ext>
            </a:extLst>
          </p:cNvPr>
          <p:cNvSpPr/>
          <p:nvPr/>
        </p:nvSpPr>
        <p:spPr>
          <a:xfrm>
            <a:off x="1743" y="4519741"/>
            <a:ext cx="44401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C-7210-01-CMP-008-gray_U2OS</a:t>
            </a:r>
          </a:p>
          <a:p>
            <a:endParaRPr lang="en-US" sz="2400" b="1" dirty="0">
              <a:solidFill>
                <a:srgbClr val="0070C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9739F8-B863-2B41-A431-B83BE5262449}"/>
              </a:ext>
            </a:extLst>
          </p:cNvPr>
          <p:cNvSpPr/>
          <p:nvPr/>
        </p:nvSpPr>
        <p:spPr>
          <a:xfrm>
            <a:off x="721457" y="129726"/>
            <a:ext cx="360150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</a:rPr>
              <a:t>Linkage Analysis</a:t>
            </a:r>
          </a:p>
          <a:p>
            <a:r>
              <a:rPr lang="en-US" sz="2400" b="1" dirty="0">
                <a:solidFill>
                  <a:srgbClr val="002060"/>
                </a:solidFill>
              </a:rPr>
              <a:t>(Method: ’Ward’)</a:t>
            </a:r>
          </a:p>
          <a:p>
            <a:endParaRPr lang="en-US" sz="2400" b="1" dirty="0">
              <a:solidFill>
                <a:srgbClr val="002060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B720CBA-4467-9044-8300-06903F152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9320" y="0"/>
            <a:ext cx="5626100" cy="3200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BC78B6B-0C1E-D146-929A-95705EB8C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520" y="3335039"/>
            <a:ext cx="5676900" cy="32004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9C0AAB6-2417-AE49-B027-DAAACFD50B58}"/>
              </a:ext>
            </a:extLst>
          </p:cNvPr>
          <p:cNvGrpSpPr/>
          <p:nvPr/>
        </p:nvGrpSpPr>
        <p:grpSpPr>
          <a:xfrm>
            <a:off x="9622621" y="74129"/>
            <a:ext cx="2323988" cy="6207885"/>
            <a:chOff x="8206630" y="92951"/>
            <a:chExt cx="2323988" cy="6207885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8B5D5E-6B44-8042-990E-34E12B6E4B17}"/>
                </a:ext>
              </a:extLst>
            </p:cNvPr>
            <p:cNvSpPr/>
            <p:nvPr/>
          </p:nvSpPr>
          <p:spPr>
            <a:xfrm>
              <a:off x="8292769" y="92951"/>
              <a:ext cx="2237849" cy="396807"/>
            </a:xfrm>
            <a:prstGeom prst="rect">
              <a:avLst/>
            </a:prstGeom>
            <a:solidFill>
              <a:srgbClr val="00B0F0">
                <a:alpha val="22000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74C42B-9E8A-E643-8FA5-4DAD95860C39}"/>
                </a:ext>
              </a:extLst>
            </p:cNvPr>
            <p:cNvSpPr/>
            <p:nvPr/>
          </p:nvSpPr>
          <p:spPr>
            <a:xfrm>
              <a:off x="8206630" y="5904029"/>
              <a:ext cx="2237849" cy="396807"/>
            </a:xfrm>
            <a:prstGeom prst="rect">
              <a:avLst/>
            </a:prstGeom>
            <a:solidFill>
              <a:srgbClr val="00B0F0">
                <a:alpha val="22000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18E40C4-CC88-E04B-B4E0-0F47A6BB1141}"/>
                </a:ext>
              </a:extLst>
            </p:cNvPr>
            <p:cNvSpPr/>
            <p:nvPr/>
          </p:nvSpPr>
          <p:spPr>
            <a:xfrm>
              <a:off x="8292768" y="2092751"/>
              <a:ext cx="2237850" cy="801278"/>
            </a:xfrm>
            <a:prstGeom prst="rect">
              <a:avLst/>
            </a:prstGeom>
            <a:solidFill>
              <a:srgbClr val="00B0F0">
                <a:alpha val="22000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2DA162B-AE67-7E49-A95F-F2E1F78CB899}"/>
                </a:ext>
              </a:extLst>
            </p:cNvPr>
            <p:cNvSpPr/>
            <p:nvPr/>
          </p:nvSpPr>
          <p:spPr>
            <a:xfrm>
              <a:off x="8292769" y="3499758"/>
              <a:ext cx="2237849" cy="657463"/>
            </a:xfrm>
            <a:prstGeom prst="rect">
              <a:avLst/>
            </a:prstGeom>
            <a:solidFill>
              <a:srgbClr val="00B0F0">
                <a:alpha val="22000"/>
              </a:srgb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55686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5D456F2-68BD-F34C-8DE5-B552DE6A5E86}"/>
              </a:ext>
            </a:extLst>
          </p:cNvPr>
          <p:cNvSpPr/>
          <p:nvPr/>
        </p:nvSpPr>
        <p:spPr>
          <a:xfrm>
            <a:off x="4330311" y="196334"/>
            <a:ext cx="33507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C-7210-01-CMP-008-gray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6320D16-E5BB-6741-B203-65946D1BC1A5}"/>
              </a:ext>
            </a:extLst>
          </p:cNvPr>
          <p:cNvGrpSpPr/>
          <p:nvPr/>
        </p:nvGrpSpPr>
        <p:grpSpPr>
          <a:xfrm>
            <a:off x="1790060" y="1409700"/>
            <a:ext cx="6983489" cy="3937000"/>
            <a:chOff x="6464649" y="1346200"/>
            <a:chExt cx="5676901" cy="32004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DA16BC1-981E-6F44-9B0C-C7330784FA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64649" y="1346200"/>
              <a:ext cx="5676900" cy="32004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23EB583-9E10-C740-A46B-FAD2A826D767}"/>
                </a:ext>
              </a:extLst>
            </p:cNvPr>
            <p:cNvSpPr/>
            <p:nvPr/>
          </p:nvSpPr>
          <p:spPr>
            <a:xfrm>
              <a:off x="9080500" y="1346201"/>
              <a:ext cx="3061050" cy="965200"/>
            </a:xfrm>
            <a:prstGeom prst="rect">
              <a:avLst/>
            </a:prstGeom>
            <a:solidFill>
              <a:srgbClr val="00B0F0">
                <a:alpha val="22000"/>
              </a:srgb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8D6319B-17BD-ED46-94BB-62418E65E362}"/>
                </a:ext>
              </a:extLst>
            </p:cNvPr>
            <p:cNvSpPr/>
            <p:nvPr/>
          </p:nvSpPr>
          <p:spPr>
            <a:xfrm>
              <a:off x="9664700" y="3924299"/>
              <a:ext cx="2476849" cy="330201"/>
            </a:xfrm>
            <a:prstGeom prst="rect">
              <a:avLst/>
            </a:prstGeom>
            <a:solidFill>
              <a:srgbClr val="00B0F0">
                <a:alpha val="22000"/>
              </a:srgb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2234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E6EF79-864D-5542-A558-661D0A6AB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922" y="869078"/>
            <a:ext cx="9637776" cy="539311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B131BE7-E0A9-4F48-931E-B445AE5636C0}"/>
              </a:ext>
            </a:extLst>
          </p:cNvPr>
          <p:cNvSpPr/>
          <p:nvPr/>
        </p:nvSpPr>
        <p:spPr>
          <a:xfrm>
            <a:off x="5387429" y="284303"/>
            <a:ext cx="17878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err="1"/>
              <a:t>ScreePlot</a:t>
            </a:r>
            <a:endParaRPr lang="en-US" sz="32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843711-05E7-724F-84B6-98C4D667D737}"/>
              </a:ext>
            </a:extLst>
          </p:cNvPr>
          <p:cNvSpPr/>
          <p:nvPr/>
        </p:nvSpPr>
        <p:spPr>
          <a:xfrm>
            <a:off x="2240383" y="6111979"/>
            <a:ext cx="77848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</a:rPr>
              <a:t>Note: First two PC components  explained 49% of variations</a:t>
            </a:r>
          </a:p>
        </p:txBody>
      </p:sp>
    </p:spTree>
    <p:extLst>
      <p:ext uri="{BB962C8B-B14F-4D97-AF65-F5344CB8AC3E}">
        <p14:creationId xmlns:p14="http://schemas.microsoft.com/office/powerpoint/2010/main" val="226820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7256</TotalTime>
  <Words>359</Words>
  <Application>Microsoft Macintosh PowerPoint</Application>
  <PresentationFormat>Widescreen</PresentationFormat>
  <Paragraphs>162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108</cp:revision>
  <dcterms:created xsi:type="dcterms:W3CDTF">2019-03-19T16:22:56Z</dcterms:created>
  <dcterms:modified xsi:type="dcterms:W3CDTF">2019-05-30T14:43:46Z</dcterms:modified>
</cp:coreProperties>
</file>

<file path=docProps/thumbnail.jpeg>
</file>